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2" r:id="rId10"/>
    <p:sldId id="267" r:id="rId11"/>
    <p:sldId id="264" r:id="rId12"/>
    <p:sldId id="268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28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Tuesday, November 25,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Tuesday, November 25,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Tuesday, November 25,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Tuesday, November 25,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Tuesday, November 25,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Tuesday, November 25,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Tuesday, November 25, 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Tuesday, November 25, 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Tuesday, November 25, 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Tuesday, November 25,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Tuesday, November 25,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B385921-A91A-409C-921C-0E0EC1E750EC}" type="datetime2">
              <a:rPr lang="en-US" smtClean="0"/>
              <a:t>Tuesday, November 25,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102" r:id="rId2"/>
    <p:sldLayoutId id="2147484103" r:id="rId3"/>
    <p:sldLayoutId id="2147484104" r:id="rId4"/>
    <p:sldLayoutId id="2147484105" r:id="rId5"/>
    <p:sldLayoutId id="2147484106" r:id="rId6"/>
    <p:sldLayoutId id="2147484107" r:id="rId7"/>
    <p:sldLayoutId id="2147484108" r:id="rId8"/>
    <p:sldLayoutId id="2147484109" r:id="rId9"/>
    <p:sldLayoutId id="2147484110" r:id="rId10"/>
    <p:sldLayoutId id="214748411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3504"/>
            <a:ext cx="7848600" cy="1927225"/>
          </a:xfrm>
        </p:spPr>
        <p:txBody>
          <a:bodyPr/>
          <a:lstStyle/>
          <a:p>
            <a:r>
              <a:rPr lang="en-US" dirty="0" err="1" smtClean="0"/>
              <a:t>Gergo</a:t>
            </a:r>
            <a:r>
              <a:rPr lang="en-US" dirty="0" smtClean="0"/>
              <a:t> </a:t>
            </a:r>
            <a:r>
              <a:rPr lang="en-US" dirty="0" err="1" smtClean="0"/>
              <a:t>italiano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31453"/>
            <a:ext cx="2822063" cy="3093307"/>
          </a:xfrm>
        </p:spPr>
        <p:txBody>
          <a:bodyPr/>
          <a:lstStyle/>
          <a:p>
            <a:r>
              <a:rPr lang="en-US" dirty="0" smtClean="0"/>
              <a:t>Jana </a:t>
            </a:r>
            <a:r>
              <a:rPr lang="en-US" dirty="0" err="1" smtClean="0"/>
              <a:t>Jaščurová</a:t>
            </a:r>
            <a:r>
              <a:rPr lang="en-US" dirty="0" smtClean="0"/>
              <a:t> </a:t>
            </a:r>
          </a:p>
          <a:p>
            <a:r>
              <a:rPr lang="en-US" dirty="0" smtClean="0"/>
              <a:t>Alžběta Juříková</a:t>
            </a:r>
          </a:p>
        </p:txBody>
      </p:sp>
      <p:pic>
        <p:nvPicPr>
          <p:cNvPr id="4" name="Picture 3" descr="ape-6c68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269" y="3631452"/>
            <a:ext cx="5200132" cy="296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00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Rapporto</a:t>
            </a:r>
            <a:r>
              <a:rPr lang="sk-SK" dirty="0" smtClean="0"/>
              <a:t> </a:t>
            </a:r>
            <a:r>
              <a:rPr lang="sk-SK" dirty="0" err="1" smtClean="0"/>
              <a:t>tra</a:t>
            </a:r>
            <a:r>
              <a:rPr lang="sk-SK" dirty="0" smtClean="0"/>
              <a:t> </a:t>
            </a:r>
            <a:r>
              <a:rPr lang="sk-SK" dirty="0" err="1" smtClean="0"/>
              <a:t>gergo</a:t>
            </a:r>
            <a:r>
              <a:rPr lang="sk-SK" dirty="0" smtClean="0"/>
              <a:t> e </a:t>
            </a:r>
            <a:r>
              <a:rPr lang="sk-SK" dirty="0" err="1" smtClean="0"/>
              <a:t>lessico</a:t>
            </a:r>
            <a:r>
              <a:rPr lang="sk-SK" dirty="0" smtClean="0"/>
              <a:t> </a:t>
            </a:r>
            <a:r>
              <a:rPr lang="sk-SK" dirty="0" err="1" smtClean="0"/>
              <a:t>comune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199" y="1880884"/>
            <a:ext cx="6707529" cy="4876800"/>
          </a:xfrm>
        </p:spPr>
        <p:txBody>
          <a:bodyPr/>
          <a:lstStyle/>
          <a:p>
            <a:r>
              <a:rPr lang="sk-SK" dirty="0" err="1" smtClean="0"/>
              <a:t>molte</a:t>
            </a:r>
            <a:r>
              <a:rPr lang="sk-SK" dirty="0" smtClean="0"/>
              <a:t> parole </a:t>
            </a:r>
            <a:r>
              <a:rPr lang="sk-SK" dirty="0" err="1" smtClean="0"/>
              <a:t>gergali</a:t>
            </a:r>
            <a:r>
              <a:rPr lang="sk-SK" dirty="0" smtClean="0"/>
              <a:t> </a:t>
            </a:r>
            <a:r>
              <a:rPr lang="sk-SK" dirty="0" err="1" smtClean="0"/>
              <a:t>sono</a:t>
            </a:r>
            <a:r>
              <a:rPr lang="sk-SK" dirty="0" smtClean="0"/>
              <a:t> </a:t>
            </a:r>
            <a:r>
              <a:rPr lang="sk-SK" dirty="0" err="1" smtClean="0"/>
              <a:t>diventate</a:t>
            </a:r>
            <a:r>
              <a:rPr lang="sk-SK" dirty="0" smtClean="0"/>
              <a:t> di </a:t>
            </a:r>
            <a:r>
              <a:rPr lang="sk-SK" dirty="0" err="1" smtClean="0"/>
              <a:t>uso</a:t>
            </a:r>
            <a:r>
              <a:rPr lang="sk-SK" dirty="0" smtClean="0"/>
              <a:t> </a:t>
            </a:r>
            <a:r>
              <a:rPr lang="sk-SK" dirty="0" err="1" smtClean="0"/>
              <a:t>comune</a:t>
            </a:r>
            <a:endParaRPr lang="sk-SK" dirty="0" smtClean="0"/>
          </a:p>
          <a:p>
            <a:r>
              <a:rPr lang="sk-SK" dirty="0" smtClean="0"/>
              <a:t>parole del </a:t>
            </a:r>
            <a:r>
              <a:rPr lang="sk-SK" dirty="0" err="1" smtClean="0"/>
              <a:t>lessico</a:t>
            </a:r>
            <a:r>
              <a:rPr lang="sk-SK" dirty="0" smtClean="0"/>
              <a:t> </a:t>
            </a:r>
            <a:r>
              <a:rPr lang="sk-SK" dirty="0" err="1" smtClean="0"/>
              <a:t>comune</a:t>
            </a:r>
            <a:r>
              <a:rPr lang="sk-SK" dirty="0" smtClean="0"/>
              <a:t> </a:t>
            </a:r>
            <a:r>
              <a:rPr lang="sk-SK" dirty="0" err="1" smtClean="0"/>
              <a:t>che</a:t>
            </a:r>
            <a:r>
              <a:rPr lang="sk-SK" dirty="0" smtClean="0"/>
              <a:t> da tempo </a:t>
            </a:r>
            <a:r>
              <a:rPr lang="sk-SK" dirty="0" err="1" smtClean="0"/>
              <a:t>non</a:t>
            </a:r>
            <a:r>
              <a:rPr lang="sk-SK" dirty="0" smtClean="0"/>
              <a:t> </a:t>
            </a:r>
            <a:r>
              <a:rPr lang="sk-SK" dirty="0" err="1" smtClean="0"/>
              <a:t>sono</a:t>
            </a:r>
            <a:r>
              <a:rPr lang="sk-SK" dirty="0" smtClean="0"/>
              <a:t> </a:t>
            </a:r>
            <a:r>
              <a:rPr lang="sk-SK" dirty="0" err="1" smtClean="0"/>
              <a:t>usate</a:t>
            </a:r>
            <a:r>
              <a:rPr lang="sk-SK" dirty="0" smtClean="0"/>
              <a:t> </a:t>
            </a:r>
            <a:r>
              <a:rPr lang="sk-SK" dirty="0" err="1" smtClean="0"/>
              <a:t>sono</a:t>
            </a:r>
            <a:r>
              <a:rPr lang="sk-SK" dirty="0" smtClean="0"/>
              <a:t> </a:t>
            </a:r>
            <a:r>
              <a:rPr lang="sk-SK" dirty="0" err="1" smtClean="0"/>
              <a:t>entrate</a:t>
            </a:r>
            <a:r>
              <a:rPr lang="sk-SK" dirty="0" smtClean="0"/>
              <a:t> </a:t>
            </a:r>
            <a:r>
              <a:rPr lang="sk-SK" dirty="0" err="1" smtClean="0"/>
              <a:t>nel</a:t>
            </a:r>
            <a:r>
              <a:rPr lang="sk-SK" dirty="0" smtClean="0"/>
              <a:t> </a:t>
            </a:r>
            <a:r>
              <a:rPr lang="sk-SK" dirty="0" err="1" smtClean="0"/>
              <a:t>gergo</a:t>
            </a:r>
            <a:endParaRPr lang="sk-SK" dirty="0" smtClean="0"/>
          </a:p>
          <a:p>
            <a:r>
              <a:rPr lang="sk-SK" dirty="0" err="1" smtClean="0"/>
              <a:t>Esempi</a:t>
            </a:r>
            <a:r>
              <a:rPr lang="sk-SK" dirty="0" smtClean="0"/>
              <a:t>:</a:t>
            </a:r>
          </a:p>
          <a:p>
            <a:r>
              <a:rPr lang="sk-SK" sz="2000" dirty="0" smtClean="0"/>
              <a:t>„</a:t>
            </a:r>
            <a:r>
              <a:rPr lang="sk-SK" sz="2000" dirty="0" err="1" smtClean="0"/>
              <a:t>bag</a:t>
            </a:r>
            <a:r>
              <a:rPr lang="it-IT" sz="2000" dirty="0" smtClean="0"/>
              <a:t>àgliu</a:t>
            </a:r>
            <a:r>
              <a:rPr lang="sk-SK" sz="2000" dirty="0" smtClean="0"/>
              <a:t>“</a:t>
            </a:r>
            <a:r>
              <a:rPr lang="it-IT" sz="2000" dirty="0" smtClean="0"/>
              <a:t> </a:t>
            </a:r>
            <a:r>
              <a:rPr lang="sk-SK" sz="2000" dirty="0" smtClean="0"/>
              <a:t>= </a:t>
            </a:r>
            <a:r>
              <a:rPr lang="sk-SK" sz="2000" dirty="0" err="1" smtClean="0"/>
              <a:t>asino</a:t>
            </a:r>
            <a:r>
              <a:rPr lang="sk-SK" sz="2000" dirty="0"/>
              <a:t> </a:t>
            </a:r>
            <a:r>
              <a:rPr lang="sk-SK" sz="2000" dirty="0" smtClean="0"/>
              <a:t>(</a:t>
            </a:r>
            <a:r>
              <a:rPr lang="sk-SK" sz="2000" dirty="0" err="1" smtClean="0"/>
              <a:t>usato</a:t>
            </a:r>
            <a:r>
              <a:rPr lang="sk-SK" sz="2000" dirty="0" smtClean="0"/>
              <a:t> in </a:t>
            </a:r>
            <a:r>
              <a:rPr lang="sk-SK" sz="2000" dirty="0" err="1" smtClean="0"/>
              <a:t>Calabria</a:t>
            </a:r>
            <a:r>
              <a:rPr lang="sk-SK" sz="2000" dirty="0" smtClean="0"/>
              <a:t> </a:t>
            </a:r>
            <a:r>
              <a:rPr lang="sk-SK" sz="2000" dirty="0" err="1" smtClean="0"/>
              <a:t>durante</a:t>
            </a:r>
            <a:r>
              <a:rPr lang="sk-SK" sz="2000" dirty="0" smtClean="0"/>
              <a:t> </a:t>
            </a:r>
            <a:r>
              <a:rPr lang="sk-SK" sz="2000" dirty="0" err="1" smtClean="0"/>
              <a:t>periodo</a:t>
            </a:r>
            <a:r>
              <a:rPr lang="sk-SK" sz="2000" dirty="0" smtClean="0"/>
              <a:t> </a:t>
            </a:r>
            <a:r>
              <a:rPr lang="sk-SK" sz="2000" dirty="0" err="1" smtClean="0"/>
              <a:t>borbonico</a:t>
            </a:r>
            <a:r>
              <a:rPr lang="sk-SK" sz="2000" dirty="0" smtClean="0"/>
              <a:t>)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sk-SK" sz="2000" dirty="0" err="1" smtClean="0">
                <a:cs typeface="Times New Roman" panose="02020603050405020304" pitchFamily="18" charset="0"/>
              </a:rPr>
              <a:t>entrato</a:t>
            </a:r>
            <a:r>
              <a:rPr lang="sk-SK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err="1" smtClean="0">
                <a:cs typeface="Times New Roman" panose="02020603050405020304" pitchFamily="18" charset="0"/>
              </a:rPr>
              <a:t>nel</a:t>
            </a:r>
            <a:r>
              <a:rPr lang="sk-SK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err="1" smtClean="0">
                <a:cs typeface="Times New Roman" panose="02020603050405020304" pitchFamily="18" charset="0"/>
              </a:rPr>
              <a:t>gergo</a:t>
            </a:r>
            <a:r>
              <a:rPr lang="sk-SK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err="1" smtClean="0">
                <a:cs typeface="Times New Roman" panose="02020603050405020304" pitchFamily="18" charset="0"/>
              </a:rPr>
              <a:t>mantenendo</a:t>
            </a:r>
            <a:r>
              <a:rPr lang="sk-SK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err="1" smtClean="0">
                <a:cs typeface="Times New Roman" panose="02020603050405020304" pitchFamily="18" charset="0"/>
              </a:rPr>
              <a:t>lo</a:t>
            </a:r>
            <a:r>
              <a:rPr lang="sk-SK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err="1" smtClean="0">
                <a:cs typeface="Times New Roman" panose="02020603050405020304" pitchFamily="18" charset="0"/>
              </a:rPr>
              <a:t>stesso</a:t>
            </a:r>
            <a:r>
              <a:rPr lang="sk-SK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err="1" smtClean="0">
                <a:cs typeface="Times New Roman" panose="02020603050405020304" pitchFamily="18" charset="0"/>
              </a:rPr>
              <a:t>significato</a:t>
            </a:r>
            <a:endParaRPr lang="sk-SK" sz="2000" dirty="0" smtClean="0">
              <a:cs typeface="Times New Roman" panose="02020603050405020304" pitchFamily="18" charset="0"/>
            </a:endParaRPr>
          </a:p>
          <a:p>
            <a:r>
              <a:rPr lang="sk-SK" sz="2000" dirty="0" smtClean="0">
                <a:cs typeface="Times New Roman" panose="02020603050405020304" pitchFamily="18" charset="0"/>
              </a:rPr>
              <a:t>„</a:t>
            </a:r>
            <a:r>
              <a:rPr lang="sk-SK" sz="2000" dirty="0" err="1" smtClean="0">
                <a:cs typeface="Times New Roman" panose="02020603050405020304" pitchFamily="18" charset="0"/>
              </a:rPr>
              <a:t>capuz</a:t>
            </a:r>
            <a:r>
              <a:rPr lang="it-IT" sz="2000" dirty="0" smtClean="0">
                <a:cs typeface="Times New Roman" panose="02020603050405020304" pitchFamily="18" charset="0"/>
              </a:rPr>
              <a:t>ànzeru</a:t>
            </a:r>
            <a:r>
              <a:rPr lang="sk-SK" sz="2000" dirty="0" smtClean="0">
                <a:cs typeface="Times New Roman" panose="02020603050405020304" pitchFamily="18" charset="0"/>
              </a:rPr>
              <a:t>“</a:t>
            </a:r>
            <a:r>
              <a:rPr lang="it-IT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cs typeface="Times New Roman" panose="02020603050405020304" pitchFamily="18" charset="0"/>
              </a:rPr>
              <a:t>= </a:t>
            </a:r>
            <a:r>
              <a:rPr lang="sk-SK" sz="2000" dirty="0" err="1" smtClean="0">
                <a:cs typeface="Times New Roman" panose="02020603050405020304" pitchFamily="18" charset="0"/>
              </a:rPr>
              <a:t>caposquadra</a:t>
            </a:r>
            <a:r>
              <a:rPr lang="sk-SK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err="1" smtClean="0">
                <a:cs typeface="Times New Roman" panose="02020603050405020304" pitchFamily="18" charset="0"/>
              </a:rPr>
              <a:t>dei</a:t>
            </a:r>
            <a:r>
              <a:rPr lang="sk-SK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err="1" smtClean="0">
                <a:cs typeface="Times New Roman" panose="02020603050405020304" pitchFamily="18" charset="0"/>
              </a:rPr>
              <a:t>coltivatori</a:t>
            </a:r>
            <a:r>
              <a:rPr lang="sk-SK" sz="2000" dirty="0" smtClean="0">
                <a:cs typeface="Times New Roman" panose="02020603050405020304" pitchFamily="18" charset="0"/>
              </a:rPr>
              <a:t> del </a:t>
            </a:r>
            <a:r>
              <a:rPr lang="sk-SK" sz="2000" dirty="0" err="1" smtClean="0">
                <a:cs typeface="Times New Roman" panose="02020603050405020304" pitchFamily="18" charset="0"/>
              </a:rPr>
              <a:t>lino</a:t>
            </a:r>
            <a:r>
              <a:rPr lang="sk-SK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sk-SK" sz="2000" dirty="0" err="1" smtClean="0">
                <a:cs typeface="Times New Roman" panose="02020603050405020304" pitchFamily="18" charset="0"/>
              </a:rPr>
              <a:t>nel</a:t>
            </a:r>
            <a:r>
              <a:rPr lang="sk-SK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err="1" smtClean="0">
                <a:cs typeface="Times New Roman" panose="02020603050405020304" pitchFamily="18" charset="0"/>
              </a:rPr>
              <a:t>gergo</a:t>
            </a:r>
            <a:r>
              <a:rPr lang="sk-SK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err="1" smtClean="0">
                <a:cs typeface="Times New Roman" panose="02020603050405020304" pitchFamily="18" charset="0"/>
              </a:rPr>
              <a:t>come</a:t>
            </a:r>
            <a:r>
              <a:rPr lang="it-IT" sz="2000" dirty="0"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cs typeface="Times New Roman" panose="02020603050405020304" pitchFamily="18" charset="0"/>
              </a:rPr>
              <a:t>„</a:t>
            </a:r>
            <a:r>
              <a:rPr lang="sk-SK" sz="2000" dirty="0" err="1" smtClean="0">
                <a:cs typeface="Times New Roman" panose="02020603050405020304" pitchFamily="18" charset="0"/>
              </a:rPr>
              <a:t>argunzinu</a:t>
            </a:r>
            <a:r>
              <a:rPr lang="sk-SK" sz="2000" dirty="0" smtClean="0">
                <a:cs typeface="Times New Roman" panose="02020603050405020304" pitchFamily="18" charset="0"/>
              </a:rPr>
              <a:t>“ = </a:t>
            </a:r>
            <a:r>
              <a:rPr lang="sk-SK" sz="2000" dirty="0" err="1" smtClean="0">
                <a:cs typeface="Times New Roman" panose="02020603050405020304" pitchFamily="18" charset="0"/>
              </a:rPr>
              <a:t>capo</a:t>
            </a:r>
            <a:r>
              <a:rPr lang="sk-SK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err="1" smtClean="0">
                <a:cs typeface="Times New Roman" panose="02020603050405020304" pitchFamily="18" charset="0"/>
              </a:rPr>
              <a:t>della</a:t>
            </a:r>
            <a:r>
              <a:rPr lang="sk-SK" sz="2000" dirty="0" smtClean="0">
                <a:cs typeface="Times New Roman" panose="02020603050405020304" pitchFamily="18" charset="0"/>
              </a:rPr>
              <a:t> </a:t>
            </a:r>
            <a:r>
              <a:rPr lang="sk-SK" sz="2000" dirty="0" err="1" smtClean="0">
                <a:cs typeface="Times New Roman" panose="02020603050405020304" pitchFamily="18" charset="0"/>
              </a:rPr>
              <a:t>malavita</a:t>
            </a:r>
            <a:endParaRPr lang="sk-SK" sz="2000" dirty="0" smtClean="0">
              <a:cs typeface="Times New Roman" panose="02020603050405020304" pitchFamily="18" charset="0"/>
            </a:endParaRPr>
          </a:p>
          <a:p>
            <a:endParaRPr lang="en-GB" sz="20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129" y="1866416"/>
            <a:ext cx="1750671" cy="23342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tx2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77863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Differenza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gergo</a:t>
            </a:r>
            <a:r>
              <a:rPr lang="en-US" dirty="0" smtClean="0"/>
              <a:t> e </a:t>
            </a:r>
            <a:r>
              <a:rPr lang="en-US" dirty="0" err="1" smtClean="0"/>
              <a:t>linguaggi</a:t>
            </a:r>
            <a:r>
              <a:rPr lang="en-US" dirty="0" smtClean="0"/>
              <a:t> </a:t>
            </a:r>
            <a:r>
              <a:rPr lang="en-US" dirty="0" err="1" smtClean="0"/>
              <a:t>settoriali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Linguaggi</a:t>
            </a:r>
            <a:r>
              <a:rPr lang="en-US" sz="2800" dirty="0" smtClean="0"/>
              <a:t> </a:t>
            </a:r>
            <a:r>
              <a:rPr lang="en-US" sz="2800" dirty="0" err="1" smtClean="0"/>
              <a:t>settoriali</a:t>
            </a:r>
            <a:r>
              <a:rPr lang="en-US" sz="2800" dirty="0" smtClean="0"/>
              <a:t>: </a:t>
            </a:r>
            <a:r>
              <a:rPr lang="en-US" sz="2800" dirty="0" err="1" smtClean="0"/>
              <a:t>modo</a:t>
            </a:r>
            <a:r>
              <a:rPr lang="en-US" sz="2800" dirty="0" smtClean="0"/>
              <a:t> di </a:t>
            </a:r>
            <a:r>
              <a:rPr lang="en-US" sz="2800" dirty="0" err="1" smtClean="0"/>
              <a:t>esprimersi</a:t>
            </a:r>
            <a:r>
              <a:rPr lang="en-US" sz="2800" dirty="0" smtClean="0"/>
              <a:t> </a:t>
            </a:r>
            <a:r>
              <a:rPr lang="en-US" sz="2800" dirty="0" err="1" smtClean="0"/>
              <a:t>proprio</a:t>
            </a:r>
            <a:r>
              <a:rPr lang="en-US" sz="2800" dirty="0" smtClean="0"/>
              <a:t> di un </a:t>
            </a:r>
            <a:r>
              <a:rPr lang="en-US" sz="2800" dirty="0" err="1" smtClean="0"/>
              <a:t>ambito</a:t>
            </a:r>
            <a:r>
              <a:rPr lang="en-US" sz="2800" dirty="0" smtClean="0"/>
              <a:t> </a:t>
            </a:r>
            <a:r>
              <a:rPr lang="en-US" sz="2800" b="1" dirty="0" err="1" smtClean="0"/>
              <a:t>specialistico</a:t>
            </a:r>
            <a:r>
              <a:rPr lang="en-US" sz="2800" dirty="0" smtClean="0"/>
              <a:t>, in </a:t>
            </a:r>
            <a:r>
              <a:rPr lang="en-US" sz="2800" dirty="0" err="1" smtClean="0"/>
              <a:t>particolare</a:t>
            </a:r>
            <a:r>
              <a:rPr lang="en-US" sz="2800" dirty="0" smtClean="0"/>
              <a:t> di </a:t>
            </a:r>
            <a:r>
              <a:rPr lang="en-US" sz="2800" dirty="0" err="1" smtClean="0"/>
              <a:t>natura</a:t>
            </a:r>
            <a:r>
              <a:rPr lang="en-US" sz="2800" dirty="0" smtClean="0"/>
              <a:t> </a:t>
            </a:r>
            <a:r>
              <a:rPr lang="en-US" sz="2800" dirty="0" err="1" smtClean="0"/>
              <a:t>tecnica</a:t>
            </a:r>
            <a:r>
              <a:rPr lang="en-US" sz="2800" dirty="0" smtClean="0"/>
              <a:t> o </a:t>
            </a:r>
            <a:r>
              <a:rPr lang="en-US" sz="2800" dirty="0" err="1" smtClean="0"/>
              <a:t>scientifica</a:t>
            </a:r>
            <a:endParaRPr lang="en-US" sz="2800" dirty="0" smtClean="0"/>
          </a:p>
          <a:p>
            <a:r>
              <a:rPr lang="en-US" sz="2800" dirty="0" smtClean="0"/>
              <a:t>Non </a:t>
            </a:r>
            <a:r>
              <a:rPr lang="en-US" sz="2800" dirty="0" err="1" smtClean="0"/>
              <a:t>comprensibili</a:t>
            </a:r>
            <a:r>
              <a:rPr lang="en-US" sz="2800" dirty="0" smtClean="0"/>
              <a:t> </a:t>
            </a:r>
            <a:r>
              <a:rPr lang="en-US" sz="2800" dirty="0" err="1" smtClean="0"/>
              <a:t>ai</a:t>
            </a:r>
            <a:r>
              <a:rPr lang="en-US" sz="2800" dirty="0" smtClean="0"/>
              <a:t> non </a:t>
            </a:r>
            <a:r>
              <a:rPr lang="en-US" sz="2800" dirty="0" err="1" smtClean="0"/>
              <a:t>addetti</a:t>
            </a:r>
            <a:r>
              <a:rPr lang="en-US" sz="2800" dirty="0" smtClean="0"/>
              <a:t> </a:t>
            </a:r>
            <a:r>
              <a:rPr lang="en-US" sz="2800" dirty="0" err="1" smtClean="0"/>
              <a:t>ai</a:t>
            </a:r>
            <a:r>
              <a:rPr lang="en-US" sz="2800" dirty="0" smtClean="0"/>
              <a:t> </a:t>
            </a:r>
            <a:r>
              <a:rPr lang="en-US" sz="2800" dirty="0" err="1" smtClean="0"/>
              <a:t>lavori</a:t>
            </a:r>
            <a:endParaRPr lang="en-US" sz="2800" dirty="0"/>
          </a:p>
          <a:p>
            <a:r>
              <a:rPr lang="en-US" sz="2800" dirty="0"/>
              <a:t>N</a:t>
            </a:r>
            <a:r>
              <a:rPr lang="en-US" sz="2800" dirty="0" smtClean="0"/>
              <a:t>on è </a:t>
            </a:r>
            <a:r>
              <a:rPr lang="sk-SK" sz="2800" dirty="0" smtClean="0"/>
              <a:t>in</a:t>
            </a:r>
            <a:r>
              <a:rPr lang="en-US" sz="2800" dirty="0" smtClean="0"/>
              <a:t> </a:t>
            </a:r>
            <a:r>
              <a:rPr lang="en-US" sz="2800" dirty="0" err="1" smtClean="0"/>
              <a:t>contrapposizione</a:t>
            </a:r>
            <a:r>
              <a:rPr lang="en-US" sz="2800" dirty="0" smtClean="0"/>
              <a:t> </a:t>
            </a:r>
            <a:r>
              <a:rPr lang="en-US" sz="2800" dirty="0" err="1" smtClean="0"/>
              <a:t>alla</a:t>
            </a:r>
            <a:r>
              <a:rPr lang="en-US" sz="2800" dirty="0" smtClean="0"/>
              <a:t> lingua </a:t>
            </a:r>
            <a:r>
              <a:rPr lang="en-US" sz="2800" dirty="0" err="1" smtClean="0"/>
              <a:t>della</a:t>
            </a:r>
            <a:r>
              <a:rPr lang="en-US" sz="2800" dirty="0" smtClean="0"/>
              <a:t> </a:t>
            </a:r>
            <a:r>
              <a:rPr lang="en-US" sz="2800" dirty="0" err="1" smtClean="0"/>
              <a:t>società</a:t>
            </a:r>
            <a:r>
              <a:rPr lang="en-US" sz="2800" dirty="0" smtClean="0"/>
              <a:t> </a:t>
            </a:r>
            <a:r>
              <a:rPr lang="en-US" sz="2800" dirty="0" err="1" smtClean="0"/>
              <a:t>normale</a:t>
            </a:r>
            <a:r>
              <a:rPr lang="en-US" sz="2800" dirty="0" smtClean="0"/>
              <a:t> (</a:t>
            </a:r>
            <a:r>
              <a:rPr lang="en-US" sz="2800" dirty="0" err="1" smtClean="0"/>
              <a:t>gergo</a:t>
            </a:r>
            <a:r>
              <a:rPr lang="en-US" sz="2800" dirty="0" smtClean="0"/>
              <a:t> </a:t>
            </a:r>
            <a:r>
              <a:rPr lang="en-US" sz="2800" dirty="0" err="1" smtClean="0"/>
              <a:t>invece</a:t>
            </a:r>
            <a:r>
              <a:rPr lang="en-US" sz="2800" dirty="0" smtClean="0"/>
              <a:t> </a:t>
            </a:r>
            <a:r>
              <a:rPr lang="en-US" sz="2800" dirty="0" err="1" smtClean="0"/>
              <a:t>sì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29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6702" y="737886"/>
            <a:ext cx="6950597" cy="990600"/>
          </a:xfrm>
        </p:spPr>
        <p:txBody>
          <a:bodyPr/>
          <a:lstStyle/>
          <a:p>
            <a:r>
              <a:rPr lang="sk-SK" dirty="0" err="1" smtClean="0"/>
              <a:t>Grazie</a:t>
            </a:r>
            <a:r>
              <a:rPr lang="sk-SK" dirty="0" smtClean="0"/>
              <a:t> per la </a:t>
            </a:r>
            <a:r>
              <a:rPr lang="sk-SK" dirty="0" err="1" smtClean="0"/>
              <a:t>vostra</a:t>
            </a:r>
            <a:r>
              <a:rPr lang="sk-SK" dirty="0" smtClean="0"/>
              <a:t> </a:t>
            </a:r>
            <a:r>
              <a:rPr lang="sk-SK" dirty="0" err="1" smtClean="0"/>
              <a:t>attenzione</a:t>
            </a:r>
            <a:r>
              <a:rPr lang="sk-SK" dirty="0" smtClean="0"/>
              <a:t>!</a:t>
            </a:r>
            <a:endParaRPr lang="en-GB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7" b="8014"/>
          <a:stretch/>
        </p:blipFill>
        <p:spPr>
          <a:xfrm>
            <a:off x="875804" y="1728486"/>
            <a:ext cx="7392393" cy="49465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896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Fonti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Dardano</a:t>
            </a:r>
            <a:r>
              <a:rPr lang="en-US" dirty="0"/>
              <a:t>, Maurizio, and Maurizio </a:t>
            </a:r>
            <a:r>
              <a:rPr lang="en-US" dirty="0" err="1"/>
              <a:t>Dardano</a:t>
            </a:r>
            <a:r>
              <a:rPr lang="en-US" dirty="0"/>
              <a:t>. </a:t>
            </a:r>
            <a:r>
              <a:rPr lang="en-US" i="1" dirty="0" err="1"/>
              <a:t>Nuovo</a:t>
            </a:r>
            <a:r>
              <a:rPr lang="en-US" i="1" dirty="0"/>
              <a:t> </a:t>
            </a:r>
            <a:r>
              <a:rPr lang="en-US" i="1" dirty="0" err="1"/>
              <a:t>Manualetto</a:t>
            </a:r>
            <a:r>
              <a:rPr lang="en-US" i="1" dirty="0"/>
              <a:t> Di </a:t>
            </a:r>
            <a:r>
              <a:rPr lang="en-US" i="1" dirty="0" err="1"/>
              <a:t>Linguistica</a:t>
            </a:r>
            <a:r>
              <a:rPr lang="en-US" i="1" dirty="0"/>
              <a:t> </a:t>
            </a:r>
            <a:r>
              <a:rPr lang="en-US" i="1" dirty="0" err="1"/>
              <a:t>Italiana</a:t>
            </a:r>
            <a:r>
              <a:rPr lang="en-US" dirty="0"/>
              <a:t>. Bologna: </a:t>
            </a:r>
            <a:r>
              <a:rPr lang="en-US" dirty="0" err="1"/>
              <a:t>Zanichelli</a:t>
            </a:r>
            <a:r>
              <a:rPr lang="en-US" dirty="0"/>
              <a:t>, 2005</a:t>
            </a:r>
            <a:r>
              <a:rPr lang="en-US" dirty="0" smtClean="0"/>
              <a:t>.</a:t>
            </a:r>
          </a:p>
          <a:p>
            <a:r>
              <a:rPr lang="en-US" dirty="0" err="1"/>
              <a:t>D'Achille</a:t>
            </a:r>
            <a:r>
              <a:rPr lang="en-US" dirty="0"/>
              <a:t>, Paolo. </a:t>
            </a:r>
            <a:r>
              <a:rPr lang="en-US" i="1" dirty="0" err="1"/>
              <a:t>L'italiano</a:t>
            </a:r>
            <a:r>
              <a:rPr lang="en-US" i="1" dirty="0"/>
              <a:t> </a:t>
            </a:r>
            <a:r>
              <a:rPr lang="en-US" i="1" dirty="0" err="1"/>
              <a:t>Contemporaneo</a:t>
            </a:r>
            <a:r>
              <a:rPr lang="en-US" dirty="0"/>
              <a:t>. Bologna: Il </a:t>
            </a:r>
            <a:r>
              <a:rPr lang="en-US" dirty="0" err="1"/>
              <a:t>Mulino</a:t>
            </a:r>
            <a:r>
              <a:rPr lang="en-US" dirty="0"/>
              <a:t>, 2007</a:t>
            </a:r>
            <a:r>
              <a:rPr lang="en-US" dirty="0" smtClean="0"/>
              <a:t>.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www.oed.com</a:t>
            </a:r>
            <a:endParaRPr lang="en-US" dirty="0" smtClean="0"/>
          </a:p>
          <a:p>
            <a:r>
              <a:rPr lang="en-US" dirty="0" smtClean="0"/>
              <a:t>http://www.treccani.it</a:t>
            </a:r>
          </a:p>
          <a:p>
            <a:r>
              <a:rPr lang="en-US" dirty="0"/>
              <a:t>http://mgitaliano.altervista.org/pagina-969329.</a:t>
            </a:r>
            <a:r>
              <a:rPr lang="en-US" dirty="0" smtClean="0"/>
              <a:t>html</a:t>
            </a:r>
          </a:p>
          <a:p>
            <a:r>
              <a:rPr lang="en-US" dirty="0"/>
              <a:t>http://dizionari.corriere.it/dizionario_italiano</a:t>
            </a:r>
            <a:r>
              <a:rPr lang="en-US" dirty="0" smtClean="0"/>
              <a:t>/</a:t>
            </a:r>
            <a:endParaRPr lang="sk-SK" dirty="0" smtClean="0"/>
          </a:p>
          <a:p>
            <a:r>
              <a:rPr lang="it-IT" dirty="0"/>
              <a:t>Spezzano, Francesco, and Nicola Maria. Toraldo-Serra. </a:t>
            </a:r>
            <a:r>
              <a:rPr lang="it-IT" i="1" dirty="0"/>
              <a:t>Il Gergo Della Malavita in Calabria</a:t>
            </a:r>
            <a:r>
              <a:rPr lang="it-IT" dirty="0"/>
              <a:t>. Cosenza: Luigi Pellegrini, 1996. </a:t>
            </a:r>
          </a:p>
          <a:p>
            <a:endParaRPr lang="en-US" dirty="0" smtClean="0"/>
          </a:p>
          <a:p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95374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cos’è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gergo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8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è solo un </a:t>
            </a:r>
            <a:r>
              <a:rPr lang="en-US" dirty="0" err="1" smtClean="0"/>
              <a:t>calciatore</a:t>
            </a:r>
            <a:r>
              <a:rPr lang="en-US" dirty="0" smtClean="0"/>
              <a:t> </a:t>
            </a:r>
            <a:r>
              <a:rPr lang="en-US" dirty="0" err="1" smtClean="0"/>
              <a:t>polacco</a:t>
            </a:r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4" name="Content Placeholder 3" descr="gergo_lovrencsics_lech_radosc_2012_470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" b="26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9950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 </a:t>
            </a:r>
            <a:r>
              <a:rPr lang="en-US" dirty="0" err="1" smtClean="0"/>
              <a:t>anche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Dal francese </a:t>
            </a:r>
            <a:r>
              <a:rPr lang="it-IT" sz="2800" i="1" dirty="0" err="1" smtClean="0"/>
              <a:t>jargon</a:t>
            </a:r>
            <a:r>
              <a:rPr lang="it-IT" sz="2800" dirty="0" smtClean="0"/>
              <a:t> (</a:t>
            </a:r>
            <a:r>
              <a:rPr lang="it-IT" sz="2800" i="1" dirty="0" smtClean="0"/>
              <a:t>argot</a:t>
            </a:r>
            <a:r>
              <a:rPr lang="it-IT" sz="2800" dirty="0" smtClean="0"/>
              <a:t>)</a:t>
            </a:r>
            <a:endParaRPr lang="it-IT" sz="2800" i="1" dirty="0" smtClean="0"/>
          </a:p>
          <a:p>
            <a:r>
              <a:rPr lang="it-IT" sz="2800" dirty="0" smtClean="0"/>
              <a:t>In inglese: </a:t>
            </a:r>
            <a:r>
              <a:rPr lang="it-IT" sz="2800" i="1" dirty="0" smtClean="0"/>
              <a:t>slang</a:t>
            </a:r>
          </a:p>
          <a:p>
            <a:r>
              <a:rPr lang="it-IT" sz="2800" dirty="0" smtClean="0"/>
              <a:t>Forma di linguaggio utilizzata da certi gruppi sociali per evitare la comprensione da parte di persone estranee al gruppo.</a:t>
            </a:r>
          </a:p>
          <a:p>
            <a:r>
              <a:rPr lang="it-IT" sz="2800" dirty="0" smtClean="0"/>
              <a:t>Consiste nella sostituzione di vocaboli della lingua comune con altri di origine straniera, anche indigeni </a:t>
            </a:r>
            <a:r>
              <a:rPr lang="it-IT" sz="2800" dirty="0" smtClean="0"/>
              <a:t>con </a:t>
            </a:r>
            <a:r>
              <a:rPr lang="it-IT" sz="2800" dirty="0" smtClean="0"/>
              <a:t>significato </a:t>
            </a:r>
            <a:r>
              <a:rPr lang="it-IT" sz="2800" dirty="0" smtClean="0"/>
              <a:t>mutato, </a:t>
            </a:r>
            <a:r>
              <a:rPr lang="it-IT" sz="2800" dirty="0" smtClean="0"/>
              <a:t>deformati, derivati in diversa maniera o nella sostituzione da una locuzione metaforica o allusiva.</a:t>
            </a:r>
          </a:p>
        </p:txBody>
      </p:sp>
    </p:spTree>
    <p:extLst>
      <p:ext uri="{BB962C8B-B14F-4D97-AF65-F5344CB8AC3E}">
        <p14:creationId xmlns:p14="http://schemas.microsoft.com/office/powerpoint/2010/main" val="383223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Significato</a:t>
            </a:r>
            <a:r>
              <a:rPr lang="en-US" dirty="0" smtClean="0"/>
              <a:t> del </a:t>
            </a:r>
            <a:r>
              <a:rPr lang="en-US" dirty="0" err="1" smtClean="0"/>
              <a:t>gergo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Nel passato</a:t>
            </a:r>
            <a:r>
              <a:rPr lang="it-IT" dirty="0" smtClean="0"/>
              <a:t>: parlato da determinati gruppi sociali per non farsi comprendere</a:t>
            </a:r>
            <a:br>
              <a:rPr lang="it-IT" dirty="0" smtClean="0"/>
            </a:br>
            <a:r>
              <a:rPr lang="it-IT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it-IT" dirty="0" smtClean="0">
                <a:latin typeface="+mj-lt"/>
                <a:ea typeface="Wingdings"/>
                <a:cs typeface="Wingdings"/>
                <a:sym typeface="Wingdings"/>
              </a:rPr>
              <a:t>non soltanto le persone ai margini della società, ma anche gli artigiani desiderosi di difendere i segreti del loro mestiere</a:t>
            </a:r>
          </a:p>
          <a:p>
            <a:r>
              <a:rPr lang="it-IT" b="1" dirty="0" smtClean="0">
                <a:latin typeface="+mj-lt"/>
                <a:ea typeface="Wingdings"/>
                <a:cs typeface="Wingdings"/>
                <a:sym typeface="Wingdings"/>
              </a:rPr>
              <a:t>Adesso</a:t>
            </a:r>
            <a:r>
              <a:rPr lang="it-IT" dirty="0" smtClean="0">
                <a:latin typeface="+mj-lt"/>
                <a:ea typeface="Wingdings"/>
                <a:cs typeface="Wingdings"/>
                <a:sym typeface="Wingdings"/>
              </a:rPr>
              <a:t>: lo statuto del gergo è mutato </a:t>
            </a:r>
            <a:br>
              <a:rPr lang="it-IT" dirty="0" smtClean="0">
                <a:latin typeface="+mj-lt"/>
                <a:ea typeface="Wingdings"/>
                <a:cs typeface="Wingdings"/>
                <a:sym typeface="Wingdings"/>
              </a:rPr>
            </a:br>
            <a:r>
              <a:rPr lang="it-IT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it-IT" dirty="0" smtClean="0">
                <a:latin typeface="+mj-lt"/>
                <a:ea typeface="Wingdings"/>
                <a:cs typeface="Wingdings"/>
                <a:sym typeface="Wingdings"/>
              </a:rPr>
              <a:t>non di più una varietà rurale ma varietà che nasce nelle città</a:t>
            </a:r>
            <a:br>
              <a:rPr lang="it-IT" dirty="0" smtClean="0">
                <a:latin typeface="+mj-lt"/>
                <a:ea typeface="Wingdings"/>
                <a:cs typeface="Wingdings"/>
                <a:sym typeface="Wingdings"/>
              </a:rPr>
            </a:br>
            <a:r>
              <a:rPr lang="it-IT" dirty="0" smtClean="0">
                <a:latin typeface="+mj-lt"/>
                <a:ea typeface="Wingdings"/>
                <a:cs typeface="Wingdings"/>
                <a:sym typeface="Wingdings"/>
              </a:rPr>
              <a:t>- due fini principali: 1) evidenziare i particolari rapporti sociali</a:t>
            </a:r>
            <a:br>
              <a:rPr lang="it-IT" dirty="0" smtClean="0">
                <a:latin typeface="+mj-lt"/>
                <a:ea typeface="Wingdings"/>
                <a:cs typeface="Wingdings"/>
                <a:sym typeface="Wingdings"/>
              </a:rPr>
            </a:br>
            <a:r>
              <a:rPr lang="it-IT" dirty="0" smtClean="0">
                <a:latin typeface="+mj-lt"/>
                <a:ea typeface="Wingdings"/>
                <a:cs typeface="Wingdings"/>
                <a:sym typeface="Wingdings"/>
              </a:rPr>
              <a:t>                               2) sottolineare i fattori espressivi</a:t>
            </a:r>
            <a:br>
              <a:rPr lang="it-IT" dirty="0" smtClean="0">
                <a:latin typeface="+mj-lt"/>
                <a:ea typeface="Wingdings"/>
                <a:cs typeface="Wingdings"/>
                <a:sym typeface="Wingdings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21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Significato</a:t>
            </a:r>
            <a:r>
              <a:rPr lang="en-US" dirty="0" smtClean="0"/>
              <a:t> del </a:t>
            </a:r>
            <a:r>
              <a:rPr lang="en-US" dirty="0" err="1" smtClean="0"/>
              <a:t>gergo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endParaRPr lang="it-IT" dirty="0" smtClean="0">
              <a:ea typeface="Wingdings"/>
              <a:cs typeface="Wingdings"/>
              <a:sym typeface="Wingdings"/>
            </a:endParaRPr>
          </a:p>
          <a:p>
            <a:r>
              <a:rPr lang="it-IT" dirty="0" smtClean="0">
                <a:ea typeface="Wingdings"/>
                <a:cs typeface="Wingdings"/>
                <a:sym typeface="Wingdings"/>
              </a:rPr>
              <a:t>sono entrati nel </a:t>
            </a:r>
            <a:r>
              <a:rPr lang="it-IT" dirty="0" err="1" smtClean="0">
                <a:ea typeface="Wingdings"/>
                <a:cs typeface="Wingdings"/>
                <a:sym typeface="Wingdings"/>
              </a:rPr>
              <a:t>substandard</a:t>
            </a:r>
            <a:r>
              <a:rPr lang="it-IT" dirty="0" smtClean="0">
                <a:ea typeface="Wingdings"/>
                <a:cs typeface="Wingdings"/>
                <a:sym typeface="Wingdings"/>
              </a:rPr>
              <a:t> italiano, diventando elementi della colloquialità e della espressività (secondo l’italianista E. </a:t>
            </a:r>
            <a:r>
              <a:rPr lang="it-IT" dirty="0" err="1" smtClean="0">
                <a:ea typeface="Wingdings"/>
                <a:cs typeface="Wingdings"/>
                <a:sym typeface="Wingdings"/>
              </a:rPr>
              <a:t>Radtke</a:t>
            </a:r>
            <a:r>
              <a:rPr lang="it-IT" dirty="0" smtClean="0">
                <a:ea typeface="Wingdings"/>
                <a:cs typeface="Wingdings"/>
                <a:sym typeface="Wingdings"/>
              </a:rPr>
              <a:t>)</a:t>
            </a:r>
          </a:p>
          <a:p>
            <a:r>
              <a:rPr lang="it-IT" dirty="0" smtClean="0">
                <a:ea typeface="Wingdings"/>
                <a:cs typeface="Wingdings"/>
                <a:sym typeface="Wingdings"/>
              </a:rPr>
              <a:t>Ormai fa parte anche del linguaggio letterario</a:t>
            </a:r>
            <a:endParaRPr lang="it-IT" dirty="0" smtClean="0"/>
          </a:p>
          <a:p>
            <a:endParaRPr lang="en-US" dirty="0"/>
          </a:p>
        </p:txBody>
      </p:sp>
      <p:pic>
        <p:nvPicPr>
          <p:cNvPr id="5" name="Picture 4" descr="6dcc527698d9329d8a79dfb01384522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969" y="3792339"/>
            <a:ext cx="5535384" cy="268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26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</a:t>
            </a:r>
            <a:r>
              <a:rPr lang="en-US" dirty="0" smtClean="0"/>
              <a:t> </a:t>
            </a:r>
            <a:r>
              <a:rPr lang="en-US" dirty="0" err="1" smtClean="0"/>
              <a:t>gerghi</a:t>
            </a:r>
            <a:r>
              <a:rPr lang="en-US" dirty="0" smtClean="0"/>
              <a:t> </a:t>
            </a:r>
            <a:r>
              <a:rPr lang="en-US" dirty="0" err="1" smtClean="0"/>
              <a:t>italiani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Gerghi</a:t>
            </a:r>
            <a:r>
              <a:rPr lang="en-US" dirty="0" smtClean="0"/>
              <a:t> “</a:t>
            </a:r>
            <a:r>
              <a:rPr lang="en-US" dirty="0" err="1" smtClean="0"/>
              <a:t>cittadini</a:t>
            </a:r>
            <a:r>
              <a:rPr lang="en-US" dirty="0" smtClean="0"/>
              <a:t>”: Milano (</a:t>
            </a:r>
            <a:r>
              <a:rPr lang="en-US" dirty="0" err="1" smtClean="0"/>
              <a:t>amàr</a:t>
            </a:r>
            <a:r>
              <a:rPr lang="en-US" dirty="0" smtClean="0"/>
              <a:t>), Parma e Biella</a:t>
            </a:r>
          </a:p>
          <a:p>
            <a:r>
              <a:rPr lang="en-US" dirty="0" err="1" smtClean="0"/>
              <a:t>Gergo</a:t>
            </a:r>
            <a:r>
              <a:rPr lang="en-US" dirty="0" smtClean="0"/>
              <a:t> </a:t>
            </a:r>
            <a:r>
              <a:rPr lang="en-US" dirty="0" err="1" smtClean="0"/>
              <a:t>furbesco</a:t>
            </a:r>
            <a:r>
              <a:rPr lang="en-US" dirty="0" smtClean="0"/>
              <a:t> (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furbesco</a:t>
            </a:r>
            <a:r>
              <a:rPr lang="en-US" dirty="0" smtClean="0"/>
              <a:t>): </a:t>
            </a:r>
            <a:r>
              <a:rPr lang="en-US" dirty="0" err="1" smtClean="0"/>
              <a:t>carcerati</a:t>
            </a:r>
            <a:r>
              <a:rPr lang="en-US" dirty="0" smtClean="0"/>
              <a:t>, </a:t>
            </a: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malavita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it-IT" i="1" dirty="0"/>
              <a:t>Caramba/ Carabba/ </a:t>
            </a:r>
            <a:r>
              <a:rPr lang="it-IT" i="1" dirty="0" err="1"/>
              <a:t>Carubba</a:t>
            </a:r>
            <a:r>
              <a:rPr lang="it-IT" i="1" dirty="0"/>
              <a:t> </a:t>
            </a:r>
            <a:r>
              <a:rPr lang="it-IT" dirty="0"/>
              <a:t>= </a:t>
            </a:r>
            <a:r>
              <a:rPr lang="it-IT" dirty="0" smtClean="0"/>
              <a:t>carabiniere</a:t>
            </a:r>
            <a:endParaRPr lang="en-US" dirty="0" smtClean="0"/>
          </a:p>
          <a:p>
            <a:r>
              <a:rPr lang="en-US" dirty="0" smtClean="0"/>
              <a:t>Il </a:t>
            </a:r>
            <a:r>
              <a:rPr lang="en-US" dirty="0" err="1" smtClean="0"/>
              <a:t>parlese</a:t>
            </a:r>
            <a:r>
              <a:rPr lang="en-US" dirty="0" smtClean="0"/>
              <a:t>: </a:t>
            </a:r>
            <a:r>
              <a:rPr lang="en-US" dirty="0" err="1" smtClean="0"/>
              <a:t>musicisti</a:t>
            </a:r>
            <a:r>
              <a:rPr lang="en-US" dirty="0" smtClean="0"/>
              <a:t>, </a:t>
            </a:r>
            <a:r>
              <a:rPr lang="en-US" dirty="0" err="1" smtClean="0"/>
              <a:t>orchestrali</a:t>
            </a:r>
            <a:r>
              <a:rPr lang="en-US" dirty="0" smtClean="0"/>
              <a:t> </a:t>
            </a:r>
            <a:r>
              <a:rPr lang="en-US" dirty="0" err="1" smtClean="0"/>
              <a:t>italiani</a:t>
            </a:r>
            <a:endParaRPr lang="en-US" dirty="0" smtClean="0"/>
          </a:p>
          <a:p>
            <a:r>
              <a:rPr lang="en-US" dirty="0" smtClean="0"/>
              <a:t>Il </a:t>
            </a:r>
            <a:r>
              <a:rPr lang="en-US" dirty="0" err="1" smtClean="0"/>
              <a:t>mafiese</a:t>
            </a:r>
            <a:r>
              <a:rPr lang="en-US" dirty="0" smtClean="0"/>
              <a:t> (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baccagghiu</a:t>
            </a:r>
            <a:r>
              <a:rPr lang="en-US" dirty="0" smtClean="0"/>
              <a:t>): la </a:t>
            </a:r>
            <a:r>
              <a:rPr lang="en-US" dirty="0" err="1" smtClean="0"/>
              <a:t>malavita</a:t>
            </a:r>
            <a:r>
              <a:rPr lang="en-US" dirty="0" smtClean="0"/>
              <a:t> </a:t>
            </a:r>
            <a:r>
              <a:rPr lang="en-US" dirty="0" err="1" smtClean="0"/>
              <a:t>siciliana</a:t>
            </a:r>
            <a:endParaRPr lang="en-US" dirty="0" smtClean="0"/>
          </a:p>
          <a:p>
            <a:r>
              <a:rPr lang="en-US" dirty="0" smtClean="0"/>
              <a:t>Il </a:t>
            </a:r>
            <a:r>
              <a:rPr lang="en-US" dirty="0" err="1" smtClean="0"/>
              <a:t>dritto</a:t>
            </a:r>
            <a:r>
              <a:rPr lang="en-US" dirty="0" smtClean="0"/>
              <a:t>: </a:t>
            </a:r>
            <a:r>
              <a:rPr lang="en-US" dirty="0" err="1" smtClean="0"/>
              <a:t>giostrai</a:t>
            </a:r>
            <a:r>
              <a:rPr lang="en-US" dirty="0" smtClean="0"/>
              <a:t> e </a:t>
            </a:r>
            <a:r>
              <a:rPr lang="en-US" dirty="0" err="1" smtClean="0"/>
              <a:t>baracconisti</a:t>
            </a:r>
            <a:r>
              <a:rPr lang="en-US" dirty="0"/>
              <a:t> </a:t>
            </a:r>
            <a:r>
              <a:rPr lang="en-US" dirty="0" smtClean="0"/>
              <a:t>del Veneto</a:t>
            </a:r>
          </a:p>
          <a:p>
            <a:endParaRPr lang="en-US" dirty="0" smtClean="0"/>
          </a:p>
          <a:p>
            <a:r>
              <a:rPr lang="en-US" dirty="0" err="1" smtClean="0"/>
              <a:t>Gergo</a:t>
            </a:r>
            <a:r>
              <a:rPr lang="en-US" dirty="0" smtClean="0"/>
              <a:t> </a:t>
            </a:r>
            <a:r>
              <a:rPr lang="en-US" dirty="0" err="1" smtClean="0"/>
              <a:t>giovanile</a:t>
            </a:r>
            <a:r>
              <a:rPr lang="en-US" dirty="0" smtClean="0"/>
              <a:t>: </a:t>
            </a:r>
            <a:r>
              <a:rPr lang="sk-SK" dirty="0" err="1" smtClean="0"/>
              <a:t>anche</a:t>
            </a:r>
            <a:r>
              <a:rPr lang="sk-SK" dirty="0" smtClean="0"/>
              <a:t> l</a:t>
            </a:r>
            <a:r>
              <a:rPr lang="en-US" dirty="0" smtClean="0"/>
              <a:t>a </a:t>
            </a:r>
            <a:r>
              <a:rPr lang="en-US" dirty="0" smtClean="0"/>
              <a:t>lingua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giovani</a:t>
            </a:r>
            <a:r>
              <a:rPr lang="en-US" dirty="0" smtClean="0"/>
              <a:t> a volte </a:t>
            </a:r>
            <a:r>
              <a:rPr lang="sk-SK" dirty="0" smtClean="0"/>
              <a:t>fa </a:t>
            </a:r>
            <a:r>
              <a:rPr lang="en-US" dirty="0" smtClean="0"/>
              <a:t>parte </a:t>
            </a:r>
            <a:r>
              <a:rPr lang="en-US" dirty="0" smtClean="0"/>
              <a:t>del </a:t>
            </a:r>
            <a:r>
              <a:rPr lang="en-US" dirty="0" err="1" smtClean="0"/>
              <a:t>gergo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02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</a:t>
            </a:r>
            <a:r>
              <a:rPr lang="en-US" dirty="0" smtClean="0"/>
              <a:t> </a:t>
            </a:r>
            <a:r>
              <a:rPr lang="en-US" dirty="0" err="1" smtClean="0"/>
              <a:t>gerghi</a:t>
            </a:r>
            <a:r>
              <a:rPr lang="en-US" dirty="0" smtClean="0"/>
              <a:t> </a:t>
            </a:r>
            <a:r>
              <a:rPr lang="en-US" dirty="0" err="1" smtClean="0"/>
              <a:t>professionali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Gergo</a:t>
            </a:r>
            <a:r>
              <a:rPr lang="en-US" dirty="0" smtClean="0"/>
              <a:t> </a:t>
            </a:r>
            <a:r>
              <a:rPr lang="en-US" dirty="0" err="1" smtClean="0"/>
              <a:t>informatico</a:t>
            </a:r>
            <a:r>
              <a:rPr lang="en-US" dirty="0" smtClean="0"/>
              <a:t> (</a:t>
            </a:r>
            <a:r>
              <a:rPr lang="en-US" i="1" dirty="0" err="1" smtClean="0"/>
              <a:t>googlare</a:t>
            </a:r>
            <a:r>
              <a:rPr lang="en-US" i="1" dirty="0" smtClean="0"/>
              <a:t>, </a:t>
            </a:r>
            <a:r>
              <a:rPr lang="en-US" i="1" dirty="0" err="1" smtClean="0"/>
              <a:t>formattare</a:t>
            </a:r>
            <a:r>
              <a:rPr lang="en-US" i="1" dirty="0" smtClean="0"/>
              <a:t>, </a:t>
            </a:r>
            <a:r>
              <a:rPr lang="en-US" i="1" dirty="0" err="1" smtClean="0"/>
              <a:t>skippare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Gergo</a:t>
            </a:r>
            <a:r>
              <a:rPr lang="en-US" dirty="0" smtClean="0"/>
              <a:t> </a:t>
            </a:r>
            <a:r>
              <a:rPr lang="en-US" dirty="0" err="1" smtClean="0"/>
              <a:t>teatrale</a:t>
            </a:r>
            <a:r>
              <a:rPr lang="en-US" dirty="0" smtClean="0"/>
              <a:t> (</a:t>
            </a:r>
            <a:r>
              <a:rPr lang="en-US" i="1" dirty="0" err="1" smtClean="0"/>
              <a:t>forno</a:t>
            </a:r>
            <a:r>
              <a:rPr lang="en-US" dirty="0" smtClean="0"/>
              <a:t>=</a:t>
            </a:r>
            <a:r>
              <a:rPr lang="en-US" dirty="0" err="1" smtClean="0"/>
              <a:t>teatro</a:t>
            </a:r>
            <a:r>
              <a:rPr lang="en-US" dirty="0" smtClean="0"/>
              <a:t> </a:t>
            </a:r>
            <a:r>
              <a:rPr lang="en-US" dirty="0" err="1" smtClean="0"/>
              <a:t>vuoto</a:t>
            </a:r>
            <a:r>
              <a:rPr lang="en-US" dirty="0" smtClean="0"/>
              <a:t>, </a:t>
            </a:r>
            <a:r>
              <a:rPr lang="en-US" i="1" dirty="0" smtClean="0"/>
              <a:t>fiasco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Gergo</a:t>
            </a:r>
            <a:r>
              <a:rPr lang="en-US" dirty="0" smtClean="0"/>
              <a:t> </a:t>
            </a:r>
            <a:r>
              <a:rPr lang="en-US" dirty="0" err="1" smtClean="0"/>
              <a:t>studentesco</a:t>
            </a:r>
            <a:r>
              <a:rPr lang="en-US" dirty="0" smtClean="0"/>
              <a:t> (</a:t>
            </a:r>
            <a:r>
              <a:rPr lang="it-IT" i="1" dirty="0" smtClean="0"/>
              <a:t>secchione </a:t>
            </a:r>
            <a:r>
              <a:rPr lang="it-IT" dirty="0"/>
              <a:t>= studente molto preparato ma un po’ </a:t>
            </a:r>
            <a:r>
              <a:rPr lang="it-IT" dirty="0" smtClean="0"/>
              <a:t>impacciato, </a:t>
            </a:r>
            <a:r>
              <a:rPr lang="it-IT" i="1" dirty="0" smtClean="0"/>
              <a:t>marinare la scuola</a:t>
            </a:r>
            <a:r>
              <a:rPr lang="it-IT" dirty="0" smtClean="0"/>
              <a:t>,</a:t>
            </a:r>
            <a:r>
              <a:rPr lang="it-IT" i="1" dirty="0" smtClean="0"/>
              <a:t> bocciatura</a:t>
            </a:r>
            <a:r>
              <a:rPr lang="it-IT" dirty="0" smtClean="0"/>
              <a:t>)</a:t>
            </a:r>
          </a:p>
          <a:p>
            <a:r>
              <a:rPr lang="it-IT" dirty="0" smtClean="0"/>
              <a:t>Gergo medico (</a:t>
            </a:r>
            <a:r>
              <a:rPr lang="it-IT" i="1" dirty="0" smtClean="0"/>
              <a:t>ravvisare</a:t>
            </a:r>
            <a:r>
              <a:rPr lang="it-IT" dirty="0" smtClean="0"/>
              <a:t>=</a:t>
            </a:r>
            <a:r>
              <a:rPr lang="en-US" dirty="0" err="1"/>
              <a:t>r</a:t>
            </a:r>
            <a:r>
              <a:rPr lang="en-US" dirty="0" err="1" smtClean="0"/>
              <a:t>iconoscere</a:t>
            </a:r>
            <a:r>
              <a:rPr lang="en-US" dirty="0" smtClean="0"/>
              <a:t> </a:t>
            </a:r>
            <a:r>
              <a:rPr lang="en-US" dirty="0" err="1"/>
              <a:t>qlcu</a:t>
            </a:r>
            <a:r>
              <a:rPr lang="en-US" dirty="0"/>
              <a:t>. </a:t>
            </a:r>
            <a:r>
              <a:rPr lang="en-US" dirty="0" err="1"/>
              <a:t>dall'aspetto</a:t>
            </a:r>
            <a:r>
              <a:rPr lang="en-US" dirty="0"/>
              <a:t> </a:t>
            </a:r>
            <a:r>
              <a:rPr lang="en-US" dirty="0" err="1" smtClean="0"/>
              <a:t>fisico</a:t>
            </a:r>
            <a:r>
              <a:rPr lang="en-US" dirty="0" smtClean="0"/>
              <a:t>, </a:t>
            </a:r>
            <a:r>
              <a:rPr lang="en-US" i="1" dirty="0" err="1" smtClean="0"/>
              <a:t>avvertire</a:t>
            </a:r>
            <a:r>
              <a:rPr lang="en-US" dirty="0" smtClean="0"/>
              <a:t> </a:t>
            </a:r>
            <a:r>
              <a:rPr lang="en-US" i="1" dirty="0" smtClean="0"/>
              <a:t>un </a:t>
            </a:r>
            <a:r>
              <a:rPr lang="en-US" i="1" dirty="0" err="1" smtClean="0"/>
              <a:t>dolore</a:t>
            </a:r>
            <a:r>
              <a:rPr lang="en-US" dirty="0"/>
              <a:t>= </a:t>
            </a:r>
            <a:r>
              <a:rPr lang="en-US" dirty="0" err="1"/>
              <a:t>percepire</a:t>
            </a:r>
            <a:r>
              <a:rPr lang="en-US" dirty="0"/>
              <a:t> </a:t>
            </a:r>
            <a:r>
              <a:rPr lang="en-US" dirty="0" smtClean="0"/>
              <a:t>un </a:t>
            </a:r>
            <a:r>
              <a:rPr lang="en-US" dirty="0" err="1" smtClean="0"/>
              <a:t>dolore</a:t>
            </a:r>
            <a:r>
              <a:rPr lang="en-US" dirty="0" smtClean="0"/>
              <a:t>, </a:t>
            </a:r>
            <a:r>
              <a:rPr lang="en-US" i="1" dirty="0" err="1" smtClean="0"/>
              <a:t>assumere</a:t>
            </a:r>
            <a:r>
              <a:rPr lang="en-US" i="1" dirty="0" smtClean="0"/>
              <a:t> un </a:t>
            </a:r>
            <a:r>
              <a:rPr lang="en-US" i="1" dirty="0" err="1" smtClean="0"/>
              <a:t>farmaco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Gergo</a:t>
            </a:r>
            <a:r>
              <a:rPr lang="en-US" dirty="0" smtClean="0"/>
              <a:t> </a:t>
            </a:r>
            <a:r>
              <a:rPr lang="en-US" dirty="0" err="1" smtClean="0"/>
              <a:t>sportivo</a:t>
            </a:r>
            <a:r>
              <a:rPr lang="en-US" dirty="0" smtClean="0"/>
              <a:t> (</a:t>
            </a:r>
            <a:r>
              <a:rPr lang="en-US" i="1" dirty="0" err="1" smtClean="0"/>
              <a:t>melina</a:t>
            </a:r>
            <a:r>
              <a:rPr lang="en-US" dirty="0" smtClean="0"/>
              <a:t>=</a:t>
            </a:r>
            <a:r>
              <a:rPr lang="en-US" dirty="0" err="1"/>
              <a:t>azione</a:t>
            </a:r>
            <a:r>
              <a:rPr lang="en-US" dirty="0"/>
              <a:t> con cui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cerca</a:t>
            </a:r>
            <a:r>
              <a:rPr lang="en-US" dirty="0"/>
              <a:t> di </a:t>
            </a:r>
            <a:r>
              <a:rPr lang="en-US" dirty="0" err="1"/>
              <a:t>rallentare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 smtClean="0"/>
              <a:t>gioco</a:t>
            </a:r>
            <a:r>
              <a:rPr lang="en-US" dirty="0" smtClean="0"/>
              <a:t>, </a:t>
            </a:r>
            <a:r>
              <a:rPr lang="en-US" i="1" dirty="0" err="1" smtClean="0"/>
              <a:t>andare</a:t>
            </a:r>
            <a:r>
              <a:rPr lang="en-US" i="1" dirty="0" smtClean="0"/>
              <a:t> in </a:t>
            </a:r>
            <a:r>
              <a:rPr lang="en-US" i="1" dirty="0" err="1" smtClean="0"/>
              <a:t>bambola</a:t>
            </a:r>
            <a:r>
              <a:rPr lang="en-US" dirty="0" smtClean="0"/>
              <a:t>=</a:t>
            </a:r>
            <a:r>
              <a:rPr lang="en-US" dirty="0" err="1"/>
              <a:t>perdita</a:t>
            </a:r>
            <a:r>
              <a:rPr lang="en-US" dirty="0"/>
              <a:t> di </a:t>
            </a:r>
            <a:r>
              <a:rPr lang="en-US" dirty="0" err="1"/>
              <a:t>lucidità</a:t>
            </a:r>
            <a:r>
              <a:rPr lang="en-US" dirty="0"/>
              <a:t>, </a:t>
            </a:r>
            <a:r>
              <a:rPr lang="en-US" dirty="0" err="1"/>
              <a:t>dovuta</a:t>
            </a:r>
            <a:r>
              <a:rPr lang="en-US" dirty="0"/>
              <a:t> a </a:t>
            </a:r>
            <a:r>
              <a:rPr lang="en-US" dirty="0" err="1" smtClean="0"/>
              <a:t>stanchezza</a:t>
            </a:r>
            <a:r>
              <a:rPr lang="en-US" dirty="0" smtClean="0"/>
              <a:t>, </a:t>
            </a:r>
            <a:r>
              <a:rPr lang="en-US" i="1" dirty="0" err="1" smtClean="0"/>
              <a:t>torello</a:t>
            </a:r>
            <a:r>
              <a:rPr lang="en-US" dirty="0" smtClean="0"/>
              <a:t>=sport </a:t>
            </a:r>
            <a:r>
              <a:rPr lang="en-US" dirty="0" err="1" smtClean="0"/>
              <a:t>derivato</a:t>
            </a:r>
            <a:r>
              <a:rPr lang="en-US" dirty="0" smtClean="0"/>
              <a:t> dal </a:t>
            </a:r>
            <a:r>
              <a:rPr lang="en-US" dirty="0" err="1" smtClean="0"/>
              <a:t>calcio</a:t>
            </a:r>
            <a:endParaRPr lang="en-US" dirty="0"/>
          </a:p>
          <a:p>
            <a:r>
              <a:rPr lang="en-US" dirty="0" err="1" smtClean="0"/>
              <a:t>Gergo</a:t>
            </a:r>
            <a:r>
              <a:rPr lang="en-US" dirty="0" smtClean="0"/>
              <a:t> </a:t>
            </a:r>
            <a:r>
              <a:rPr lang="en-US" dirty="0" err="1" smtClean="0"/>
              <a:t>giornalistico</a:t>
            </a:r>
            <a:r>
              <a:rPr lang="en-US" dirty="0" smtClean="0"/>
              <a:t> (</a:t>
            </a:r>
            <a:r>
              <a:rPr lang="en-US" i="1" dirty="0" err="1" smtClean="0"/>
              <a:t>bucare</a:t>
            </a:r>
            <a:r>
              <a:rPr lang="en-US" i="1" dirty="0" smtClean="0"/>
              <a:t> la </a:t>
            </a:r>
            <a:r>
              <a:rPr lang="en-US" i="1" dirty="0" err="1" smtClean="0"/>
              <a:t>notizia</a:t>
            </a:r>
            <a:r>
              <a:rPr lang="en-US" dirty="0" smtClean="0"/>
              <a:t>=non </a:t>
            </a:r>
            <a:r>
              <a:rPr lang="en-US" dirty="0" err="1" smtClean="0"/>
              <a:t>pubblicarla</a:t>
            </a:r>
            <a:r>
              <a:rPr lang="en-US" dirty="0" smtClean="0"/>
              <a:t>, </a:t>
            </a:r>
            <a:r>
              <a:rPr lang="en-US" dirty="0" err="1" smtClean="0"/>
              <a:t>precotta</a:t>
            </a:r>
            <a:r>
              <a:rPr lang="en-US" dirty="0" smtClean="0"/>
              <a:t>= </a:t>
            </a:r>
            <a:r>
              <a:rPr lang="en-US" dirty="0" err="1" smtClean="0"/>
              <a:t>notizia</a:t>
            </a:r>
            <a:r>
              <a:rPr lang="en-US" dirty="0" smtClean="0"/>
              <a:t> non </a:t>
            </a:r>
            <a:r>
              <a:rPr lang="en-US" dirty="0" err="1" smtClean="0"/>
              <a:t>particolarmente</a:t>
            </a:r>
            <a:r>
              <a:rPr lang="en-US" dirty="0" smtClean="0"/>
              <a:t> </a:t>
            </a:r>
            <a:r>
              <a:rPr lang="en-US" dirty="0" err="1" smtClean="0"/>
              <a:t>attuale</a:t>
            </a:r>
            <a:r>
              <a:rPr lang="en-US" dirty="0" smtClean="0"/>
              <a:t> e </a:t>
            </a:r>
            <a:r>
              <a:rPr lang="en-US" dirty="0" err="1" smtClean="0"/>
              <a:t>preparata</a:t>
            </a:r>
            <a:r>
              <a:rPr lang="en-US" dirty="0" smtClean="0"/>
              <a:t> con </a:t>
            </a:r>
            <a:r>
              <a:rPr lang="en-US" dirty="0" err="1" smtClean="0"/>
              <a:t>anticipio</a:t>
            </a:r>
            <a:r>
              <a:rPr lang="en-US" dirty="0" smtClean="0"/>
              <a:t>, </a:t>
            </a:r>
            <a:r>
              <a:rPr lang="en-US" dirty="0" err="1" smtClean="0"/>
              <a:t>coccodrillo</a:t>
            </a:r>
            <a:r>
              <a:rPr lang="en-US" dirty="0" smtClean="0"/>
              <a:t>= </a:t>
            </a:r>
            <a:r>
              <a:rPr lang="en-US" dirty="0" err="1" smtClean="0"/>
              <a:t>l’articolo</a:t>
            </a:r>
            <a:r>
              <a:rPr lang="en-US" dirty="0" smtClean="0"/>
              <a:t> di </a:t>
            </a:r>
            <a:r>
              <a:rPr lang="en-US" dirty="0" err="1" smtClean="0"/>
              <a:t>commemorazione</a:t>
            </a:r>
            <a:r>
              <a:rPr lang="en-US" dirty="0"/>
              <a:t> </a:t>
            </a:r>
            <a:r>
              <a:rPr lang="en-US" dirty="0" err="1" smtClean="0"/>
              <a:t>biografia</a:t>
            </a:r>
            <a:r>
              <a:rPr lang="en-US" smtClean="0"/>
              <a:t>-necrologio)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4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Ulteriori</a:t>
            </a:r>
            <a:r>
              <a:rPr lang="en-US" dirty="0" smtClean="0"/>
              <a:t> </a:t>
            </a:r>
            <a:r>
              <a:rPr lang="en-US" dirty="0" err="1" smtClean="0"/>
              <a:t>esempi</a:t>
            </a:r>
            <a:r>
              <a:rPr lang="en-US" dirty="0" smtClean="0"/>
              <a:t> del </a:t>
            </a:r>
            <a:r>
              <a:rPr lang="en-US" dirty="0" err="1" smtClean="0"/>
              <a:t>gergo</a:t>
            </a:r>
            <a:endParaRPr lang="en-US" dirty="0"/>
          </a:p>
        </p:txBody>
      </p:sp>
      <p:pic>
        <p:nvPicPr>
          <p:cNvPr id="5" name="Picture 4" descr="il-gergo_580x13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8090647" cy="1813421"/>
          </a:xfrm>
          <a:prstGeom prst="rect">
            <a:avLst/>
          </a:prstGeom>
        </p:spPr>
      </p:pic>
      <p:pic>
        <p:nvPicPr>
          <p:cNvPr id="6" name="Picture 5" descr="scialla-locandina-italia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235" y="3522915"/>
            <a:ext cx="2156759" cy="308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rgbClr val="000000"/>
      </a:dk1>
      <a:lt1>
        <a:sysClr val="window" lastClr="FFFFFF"/>
      </a:lt1>
      <a:dk2>
        <a:srgbClr val="800080"/>
      </a:dk2>
      <a:lt2>
        <a:srgbClr val="C7F2D8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1071</TotalTime>
  <Words>473</Words>
  <Application>Microsoft Office PowerPoint</Application>
  <PresentationFormat>Prezentácia na obrazovke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Clarity</vt:lpstr>
      <vt:lpstr>Gergo italiano</vt:lpstr>
      <vt:lpstr>Che cos’è il gergo?</vt:lpstr>
      <vt:lpstr>Non è solo un calciatore polacco…</vt:lpstr>
      <vt:lpstr>Ma anche…</vt:lpstr>
      <vt:lpstr>Significato del gergo</vt:lpstr>
      <vt:lpstr>Significato del gergo</vt:lpstr>
      <vt:lpstr>Vari gerghi italiani </vt:lpstr>
      <vt:lpstr>Vari gerghi professionali</vt:lpstr>
      <vt:lpstr>Ulteriori esempi del gergo</vt:lpstr>
      <vt:lpstr>Rapporto tra gergo e lessico comune</vt:lpstr>
      <vt:lpstr>Differenza tra gergo e linguaggi settoriali</vt:lpstr>
      <vt:lpstr>Grazie per la vostra attenzione!</vt:lpstr>
      <vt:lpstr>Fonti</vt:lpstr>
    </vt:vector>
  </TitlesOfParts>
  <Company>a.jurikova@centrum.cz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Gergo italiano</dc:title>
  <dc:creator>Alžběta Juříková</dc:creator>
  <cp:lastModifiedBy>Janka</cp:lastModifiedBy>
  <cp:revision>34</cp:revision>
  <dcterms:created xsi:type="dcterms:W3CDTF">2014-11-11T08:26:52Z</dcterms:created>
  <dcterms:modified xsi:type="dcterms:W3CDTF">2014-11-25T14:06:11Z</dcterms:modified>
</cp:coreProperties>
</file>