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A1C59-3060-4E70-9363-186D9962D29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7BA96-0A9E-41A4-B164-0C182D411E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7BA96-0A9E-41A4-B164-0C182D411E0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AEB9-5B9B-4E6F-A47F-B6C0A5320205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3669-0456-4883-AD4F-2A1E5A00F0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rdegnadigitallibrary.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Sa</a:t>
            </a:r>
            <a:r>
              <a:rPr lang="cs-CZ" dirty="0" smtClean="0"/>
              <a:t> limba </a:t>
            </a:r>
            <a:r>
              <a:rPr lang="cs-CZ" dirty="0" err="1" smtClean="0"/>
              <a:t>sarda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lingua</a:t>
            </a:r>
            <a:r>
              <a:rPr lang="cs-CZ" dirty="0" smtClean="0"/>
              <a:t> </a:t>
            </a:r>
            <a:r>
              <a:rPr lang="cs-CZ" dirty="0" err="1" smtClean="0"/>
              <a:t>sarda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32656"/>
            <a:ext cx="26670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Sardo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err="1" smtClean="0"/>
              <a:t>più</a:t>
            </a:r>
            <a:r>
              <a:rPr lang="cs-CZ" sz="3600" dirty="0" smtClean="0"/>
              <a:t> </a:t>
            </a:r>
            <a:r>
              <a:rPr lang="cs-CZ" sz="3600" dirty="0" err="1" smtClean="0"/>
              <a:t>di</a:t>
            </a:r>
            <a:r>
              <a:rPr lang="cs-CZ" sz="3600" dirty="0" smtClean="0"/>
              <a:t> </a:t>
            </a:r>
            <a:r>
              <a:rPr lang="cs-CZ" sz="3600" dirty="0" err="1" smtClean="0"/>
              <a:t>un</a:t>
            </a:r>
            <a:r>
              <a:rPr lang="cs-CZ" sz="3600" dirty="0" smtClean="0"/>
              <a:t> milione </a:t>
            </a:r>
            <a:r>
              <a:rPr lang="cs-CZ" sz="3600" dirty="0" err="1" smtClean="0"/>
              <a:t>di</a:t>
            </a:r>
            <a:r>
              <a:rPr lang="cs-CZ" sz="3600" dirty="0" smtClean="0"/>
              <a:t> </a:t>
            </a:r>
            <a:r>
              <a:rPr lang="cs-CZ" sz="3600" dirty="0" err="1" smtClean="0"/>
              <a:t>persone</a:t>
            </a:r>
            <a:r>
              <a:rPr lang="cs-CZ" sz="3600" dirty="0" smtClean="0"/>
              <a:t> </a:t>
            </a:r>
            <a:r>
              <a:rPr lang="cs-CZ" sz="3600" dirty="0" err="1" smtClean="0"/>
              <a:t>parla</a:t>
            </a:r>
            <a:r>
              <a:rPr lang="cs-CZ" sz="3600" dirty="0" smtClean="0"/>
              <a:t> </a:t>
            </a:r>
            <a:r>
              <a:rPr lang="cs-CZ" sz="3600" dirty="0" err="1" smtClean="0"/>
              <a:t>il</a:t>
            </a:r>
            <a:r>
              <a:rPr lang="cs-CZ" sz="3600" dirty="0" smtClean="0"/>
              <a:t> </a:t>
            </a:r>
            <a:r>
              <a:rPr lang="cs-CZ" sz="3600" dirty="0" err="1" smtClean="0"/>
              <a:t>sardo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La </a:t>
            </a:r>
            <a:r>
              <a:rPr lang="cs-CZ" sz="2800" dirty="0" err="1" smtClean="0"/>
              <a:t>lingua</a:t>
            </a:r>
            <a:r>
              <a:rPr lang="cs-CZ" sz="2800" dirty="0" smtClean="0"/>
              <a:t> </a:t>
            </a:r>
            <a:r>
              <a:rPr lang="cs-CZ" sz="2800" dirty="0" err="1" smtClean="0"/>
              <a:t>sarda</a:t>
            </a:r>
            <a:r>
              <a:rPr lang="cs-CZ" sz="2800" dirty="0" smtClean="0"/>
              <a:t> è </a:t>
            </a:r>
            <a:r>
              <a:rPr lang="cs-CZ" sz="2800" dirty="0" err="1" smtClean="0"/>
              <a:t>lingua</a:t>
            </a:r>
            <a:r>
              <a:rPr lang="cs-CZ" sz="2800" dirty="0" smtClean="0"/>
              <a:t> </a:t>
            </a:r>
            <a:r>
              <a:rPr lang="cs-CZ" sz="2800" dirty="0" err="1" smtClean="0"/>
              <a:t>ufficiale</a:t>
            </a:r>
            <a:r>
              <a:rPr lang="cs-CZ" sz="2800" dirty="0" smtClean="0"/>
              <a:t> </a:t>
            </a:r>
            <a:r>
              <a:rPr lang="cs-CZ" sz="2800" dirty="0" err="1" smtClean="0"/>
              <a:t>della</a:t>
            </a:r>
            <a:r>
              <a:rPr lang="cs-CZ" sz="2800" dirty="0" smtClean="0"/>
              <a:t> regione autonoma </a:t>
            </a:r>
            <a:r>
              <a:rPr lang="cs-CZ" sz="2800" dirty="0" err="1" smtClean="0"/>
              <a:t>della</a:t>
            </a:r>
            <a:r>
              <a:rPr lang="cs-CZ" sz="2800" dirty="0" smtClean="0"/>
              <a:t> </a:t>
            </a:r>
            <a:r>
              <a:rPr lang="cs-CZ" sz="2800" dirty="0" err="1"/>
              <a:t>S</a:t>
            </a:r>
            <a:r>
              <a:rPr lang="cs-CZ" sz="2800" dirty="0" err="1" smtClean="0"/>
              <a:t>ardegna</a:t>
            </a:r>
            <a:endParaRPr lang="cs-CZ" sz="2800" dirty="0" smtClean="0"/>
          </a:p>
          <a:p>
            <a:pPr>
              <a:buNone/>
            </a:pPr>
            <a:r>
              <a:rPr lang="cs-CZ" dirty="0" smtClean="0"/>
              <a:t>-</a:t>
            </a:r>
            <a:r>
              <a:rPr lang="cs-CZ" sz="2400" dirty="0" err="1" smtClean="0"/>
              <a:t>molto</a:t>
            </a:r>
            <a:r>
              <a:rPr lang="cs-CZ" sz="2400" dirty="0" smtClean="0"/>
              <a:t> </a:t>
            </a:r>
            <a:r>
              <a:rPr lang="cs-CZ" sz="2400" dirty="0" err="1" smtClean="0"/>
              <a:t>vicina</a:t>
            </a:r>
            <a:r>
              <a:rPr lang="cs-CZ" sz="2400" dirty="0" smtClean="0"/>
              <a:t> </a:t>
            </a:r>
            <a:r>
              <a:rPr lang="cs-CZ" sz="2400" dirty="0" err="1" smtClean="0"/>
              <a:t>alle</a:t>
            </a:r>
            <a:r>
              <a:rPr lang="cs-CZ" sz="2400" dirty="0" smtClean="0"/>
              <a:t> </a:t>
            </a:r>
            <a:r>
              <a:rPr lang="cs-CZ" sz="2400" dirty="0" err="1" smtClean="0"/>
              <a:t>forme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latino </a:t>
            </a:r>
            <a:r>
              <a:rPr lang="cs-CZ" sz="2400" dirty="0" err="1" smtClean="0"/>
              <a:t>originario</a:t>
            </a:r>
            <a:endParaRPr lang="cs-CZ" sz="2400" dirty="0" smtClean="0"/>
          </a:p>
          <a:p>
            <a:r>
              <a:rPr lang="cs-CZ" u="sng" dirty="0" err="1" smtClean="0"/>
              <a:t>Logudorese</a:t>
            </a:r>
            <a:r>
              <a:rPr lang="cs-CZ" dirty="0" smtClean="0"/>
              <a:t> (</a:t>
            </a:r>
            <a:r>
              <a:rPr lang="cs-CZ" dirty="0" err="1"/>
              <a:t>n</a:t>
            </a:r>
            <a:r>
              <a:rPr lang="cs-CZ" dirty="0" err="1" smtClean="0"/>
              <a:t>uorese</a:t>
            </a:r>
            <a:r>
              <a:rPr lang="cs-CZ" dirty="0" smtClean="0"/>
              <a:t>, </a:t>
            </a:r>
            <a:r>
              <a:rPr lang="cs-CZ" dirty="0" err="1" smtClean="0"/>
              <a:t>barbaricino</a:t>
            </a:r>
            <a:r>
              <a:rPr lang="cs-CZ" dirty="0" smtClean="0"/>
              <a:t>)</a:t>
            </a:r>
          </a:p>
          <a:p>
            <a:r>
              <a:rPr lang="cs-CZ" u="sng" dirty="0" err="1" smtClean="0"/>
              <a:t>Campidanese</a:t>
            </a:r>
            <a:r>
              <a:rPr lang="cs-CZ" u="sng" dirty="0" smtClean="0"/>
              <a:t> (</a:t>
            </a:r>
            <a:r>
              <a:rPr lang="cs-CZ" u="sng" dirty="0" err="1" smtClean="0"/>
              <a:t>cagliaritano</a:t>
            </a:r>
            <a:r>
              <a:rPr lang="cs-CZ" u="sng" dirty="0" smtClean="0"/>
              <a:t>)</a:t>
            </a:r>
          </a:p>
          <a:p>
            <a:r>
              <a:rPr lang="cs-CZ" dirty="0" err="1" smtClean="0"/>
              <a:t>Gallurese</a:t>
            </a:r>
            <a:endParaRPr lang="cs-CZ" dirty="0" smtClean="0"/>
          </a:p>
          <a:p>
            <a:r>
              <a:rPr lang="cs-CZ" dirty="0" err="1" smtClean="0"/>
              <a:t>Sassarese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mappa</a:t>
            </a:r>
            <a:r>
              <a:rPr lang="cs-CZ" dirty="0" smtClean="0"/>
              <a:t> </a:t>
            </a:r>
            <a:r>
              <a:rPr lang="cs-CZ" dirty="0" err="1" smtClean="0"/>
              <a:t>dei</a:t>
            </a:r>
            <a:r>
              <a:rPr lang="cs-CZ" dirty="0" smtClean="0"/>
              <a:t> </a:t>
            </a:r>
            <a:r>
              <a:rPr lang="cs-CZ" dirty="0" err="1" smtClean="0"/>
              <a:t>dialetti</a:t>
            </a:r>
            <a:r>
              <a:rPr lang="cs-CZ" dirty="0" smtClean="0"/>
              <a:t> </a:t>
            </a:r>
            <a:r>
              <a:rPr lang="cs-CZ" dirty="0" err="1" smtClean="0"/>
              <a:t>sardi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96752"/>
            <a:ext cx="4118482" cy="544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Il</a:t>
            </a:r>
            <a:r>
              <a:rPr lang="cs-CZ" sz="3200" dirty="0" smtClean="0"/>
              <a:t> </a:t>
            </a:r>
            <a:r>
              <a:rPr lang="cs-CZ" sz="3200" dirty="0" err="1" smtClean="0"/>
              <a:t>sistema</a:t>
            </a:r>
            <a:r>
              <a:rPr lang="cs-CZ" sz="3200" dirty="0" smtClean="0"/>
              <a:t> </a:t>
            </a:r>
            <a:r>
              <a:rPr lang="cs-CZ" sz="3200" dirty="0" err="1" smtClean="0"/>
              <a:t>fonetico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Vocali</a:t>
            </a:r>
            <a:r>
              <a:rPr lang="cs-CZ" dirty="0" smtClean="0"/>
              <a:t> </a:t>
            </a:r>
          </a:p>
          <a:p>
            <a:r>
              <a:rPr lang="cs-CZ" sz="2400" dirty="0" err="1" smtClean="0"/>
              <a:t>Sistema</a:t>
            </a:r>
            <a:r>
              <a:rPr lang="cs-CZ" sz="2400" dirty="0" smtClean="0"/>
              <a:t> </a:t>
            </a:r>
            <a:r>
              <a:rPr lang="cs-CZ" sz="2400" dirty="0" err="1" smtClean="0"/>
              <a:t>eptavocalico</a:t>
            </a:r>
            <a:r>
              <a:rPr lang="cs-CZ" sz="2400" dirty="0" smtClean="0"/>
              <a:t> – </a:t>
            </a:r>
            <a:r>
              <a:rPr lang="cs-CZ" sz="2400" dirty="0" err="1" smtClean="0"/>
              <a:t>con</a:t>
            </a:r>
            <a:r>
              <a:rPr lang="cs-CZ" sz="2400" dirty="0" smtClean="0"/>
              <a:t> </a:t>
            </a:r>
            <a:r>
              <a:rPr lang="cs-CZ" sz="2400" b="1" i="1" dirty="0" smtClean="0"/>
              <a:t>e</a:t>
            </a:r>
            <a:r>
              <a:rPr lang="cs-CZ" sz="2400" dirty="0" smtClean="0"/>
              <a:t> </a:t>
            </a:r>
            <a:r>
              <a:rPr lang="cs-CZ" sz="2400" dirty="0" err="1" smtClean="0"/>
              <a:t>e</a:t>
            </a:r>
            <a:r>
              <a:rPr lang="cs-CZ" sz="2400" dirty="0" smtClean="0"/>
              <a:t> </a:t>
            </a:r>
            <a:r>
              <a:rPr lang="cs-CZ" sz="2400" b="1" i="1" dirty="0" smtClean="0"/>
              <a:t>o</a:t>
            </a:r>
            <a:r>
              <a:rPr lang="cs-CZ" sz="2400" i="1" dirty="0" smtClean="0"/>
              <a:t> </a:t>
            </a:r>
            <a:r>
              <a:rPr lang="cs-CZ" sz="2400" dirty="0" err="1" smtClean="0"/>
              <a:t>aperte</a:t>
            </a:r>
            <a:r>
              <a:rPr lang="cs-CZ" sz="2400" dirty="0" smtClean="0"/>
              <a:t> o </a:t>
            </a:r>
            <a:r>
              <a:rPr lang="cs-CZ" sz="2400" dirty="0" err="1" smtClean="0"/>
              <a:t>chiuse</a:t>
            </a:r>
            <a:endParaRPr lang="cs-CZ" sz="2400" dirty="0" smtClean="0"/>
          </a:p>
          <a:p>
            <a:r>
              <a:rPr lang="cs-CZ" sz="2400" dirty="0" err="1" smtClean="0"/>
              <a:t>Persistenza</a:t>
            </a:r>
            <a:r>
              <a:rPr lang="cs-CZ" sz="2400" dirty="0" smtClean="0"/>
              <a:t> </a:t>
            </a:r>
            <a:r>
              <a:rPr lang="cs-CZ" sz="2400" dirty="0" err="1" smtClean="0"/>
              <a:t>delle</a:t>
            </a:r>
            <a:r>
              <a:rPr lang="cs-CZ" sz="2400" dirty="0" smtClean="0"/>
              <a:t>  </a:t>
            </a:r>
            <a:r>
              <a:rPr lang="cs-CZ" sz="2400" b="1" i="1" dirty="0" smtClean="0"/>
              <a:t>ĭ</a:t>
            </a:r>
            <a:r>
              <a:rPr lang="cs-CZ" sz="2400" dirty="0" smtClean="0"/>
              <a:t> e </a:t>
            </a:r>
            <a:r>
              <a:rPr lang="cs-CZ" sz="2400" b="1" i="1" dirty="0" smtClean="0"/>
              <a:t>ŭ</a:t>
            </a:r>
            <a:r>
              <a:rPr lang="cs-CZ" sz="2400" i="1" dirty="0" smtClean="0"/>
              <a:t> </a:t>
            </a:r>
            <a:r>
              <a:rPr lang="cs-CZ" sz="2400" dirty="0" err="1" smtClean="0"/>
              <a:t>tonica</a:t>
            </a:r>
            <a:r>
              <a:rPr lang="cs-CZ" sz="2400" dirty="0" smtClean="0"/>
              <a:t> – </a:t>
            </a:r>
            <a:r>
              <a:rPr lang="cs-CZ" sz="2400" dirty="0" err="1" smtClean="0"/>
              <a:t>siccus</a:t>
            </a:r>
            <a:r>
              <a:rPr lang="cs-CZ" sz="2400" dirty="0" smtClean="0"/>
              <a:t> -&gt; </a:t>
            </a:r>
            <a:r>
              <a:rPr lang="cs-CZ" sz="2400" dirty="0" err="1" smtClean="0"/>
              <a:t>siccu</a:t>
            </a:r>
            <a:r>
              <a:rPr lang="cs-CZ" sz="2400" dirty="0" smtClean="0"/>
              <a:t> (</a:t>
            </a:r>
            <a:r>
              <a:rPr lang="cs-CZ" sz="2400" dirty="0" err="1" smtClean="0"/>
              <a:t>it</a:t>
            </a:r>
            <a:r>
              <a:rPr lang="cs-CZ" sz="2400" dirty="0" smtClean="0"/>
              <a:t>. </a:t>
            </a:r>
            <a:r>
              <a:rPr lang="cs-CZ" sz="2400" dirty="0"/>
              <a:t>s</a:t>
            </a:r>
            <a:r>
              <a:rPr lang="cs-CZ" sz="2400" dirty="0" smtClean="0"/>
              <a:t>ecco)</a:t>
            </a:r>
          </a:p>
          <a:p>
            <a:r>
              <a:rPr lang="cs-CZ" sz="2400" dirty="0" err="1" smtClean="0"/>
              <a:t>Assenza</a:t>
            </a:r>
            <a:r>
              <a:rPr lang="cs-CZ" sz="2400" dirty="0" smtClean="0"/>
              <a:t> </a:t>
            </a:r>
            <a:r>
              <a:rPr lang="cs-CZ" sz="2400" dirty="0" err="1" smtClean="0"/>
              <a:t>della</a:t>
            </a:r>
            <a:r>
              <a:rPr lang="cs-CZ" sz="2400" dirty="0" smtClean="0"/>
              <a:t> </a:t>
            </a:r>
            <a:r>
              <a:rPr lang="cs-CZ" sz="2400" dirty="0" err="1" smtClean="0"/>
              <a:t>dittongazione</a:t>
            </a:r>
            <a:r>
              <a:rPr lang="cs-CZ" sz="2400" dirty="0" smtClean="0"/>
              <a:t>  </a:t>
            </a:r>
            <a:r>
              <a:rPr lang="cs-CZ" sz="2400" b="1" i="1" dirty="0" smtClean="0"/>
              <a:t>e</a:t>
            </a:r>
            <a:r>
              <a:rPr lang="cs-CZ" sz="2400" dirty="0" smtClean="0"/>
              <a:t> </a:t>
            </a:r>
            <a:r>
              <a:rPr lang="cs-CZ" sz="2400" dirty="0" err="1" smtClean="0"/>
              <a:t>e</a:t>
            </a:r>
            <a:r>
              <a:rPr lang="cs-CZ" sz="2400" dirty="0" smtClean="0"/>
              <a:t> </a:t>
            </a:r>
            <a:r>
              <a:rPr lang="cs-CZ" sz="2400" b="1" i="1" dirty="0" smtClean="0"/>
              <a:t>o</a:t>
            </a:r>
            <a:r>
              <a:rPr lang="cs-CZ" sz="2400" i="1" dirty="0" smtClean="0"/>
              <a:t> – </a:t>
            </a:r>
            <a:r>
              <a:rPr lang="cs-CZ" sz="2400" i="1" dirty="0" err="1" smtClean="0"/>
              <a:t>potest</a:t>
            </a:r>
            <a:r>
              <a:rPr lang="cs-CZ" sz="2400" i="1" dirty="0" smtClean="0"/>
              <a:t> -</a:t>
            </a:r>
            <a:r>
              <a:rPr lang="cs-CZ" sz="2400" dirty="0" smtClean="0"/>
              <a:t>&gt; </a:t>
            </a:r>
            <a:r>
              <a:rPr lang="cs-CZ" sz="2400" dirty="0" err="1" smtClean="0"/>
              <a:t>podet</a:t>
            </a:r>
            <a:r>
              <a:rPr lang="cs-CZ" sz="2400" dirty="0" smtClean="0"/>
              <a:t> (</a:t>
            </a:r>
            <a:r>
              <a:rPr lang="cs-CZ" sz="2400" dirty="0" err="1" smtClean="0"/>
              <a:t>it</a:t>
            </a:r>
            <a:r>
              <a:rPr lang="cs-CZ" sz="2400" dirty="0" smtClean="0"/>
              <a:t>. </a:t>
            </a:r>
            <a:r>
              <a:rPr lang="cs-CZ" sz="2400" dirty="0" err="1"/>
              <a:t>p</a:t>
            </a:r>
            <a:r>
              <a:rPr lang="cs-CZ" sz="2400" dirty="0" err="1" smtClean="0"/>
              <a:t>uò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Vocale</a:t>
            </a:r>
            <a:r>
              <a:rPr lang="cs-CZ" sz="2400" dirty="0" smtClean="0"/>
              <a:t> </a:t>
            </a:r>
            <a:r>
              <a:rPr lang="cs-CZ" sz="2400" dirty="0" err="1" smtClean="0"/>
              <a:t>epitetica</a:t>
            </a:r>
            <a:r>
              <a:rPr lang="cs-CZ" sz="2400" dirty="0" smtClean="0"/>
              <a:t> </a:t>
            </a:r>
            <a:r>
              <a:rPr lang="cs-CZ" sz="2400" dirty="0" err="1" smtClean="0"/>
              <a:t>dopo</a:t>
            </a:r>
            <a:r>
              <a:rPr lang="cs-CZ" sz="2400" dirty="0" smtClean="0"/>
              <a:t> </a:t>
            </a:r>
            <a:r>
              <a:rPr lang="cs-CZ" sz="2400" dirty="0" err="1" smtClean="0"/>
              <a:t>consonante</a:t>
            </a:r>
            <a:r>
              <a:rPr lang="cs-CZ" sz="2400" dirty="0" smtClean="0"/>
              <a:t> </a:t>
            </a:r>
            <a:r>
              <a:rPr lang="cs-CZ" sz="2400" dirty="0" err="1" smtClean="0"/>
              <a:t>finale</a:t>
            </a:r>
            <a:r>
              <a:rPr lang="cs-CZ" sz="2400" dirty="0" smtClean="0"/>
              <a:t> (</a:t>
            </a:r>
            <a:r>
              <a:rPr lang="cs-CZ" sz="2400" dirty="0" err="1" smtClean="0"/>
              <a:t>uguale</a:t>
            </a:r>
            <a:r>
              <a:rPr lang="cs-CZ" sz="2400" dirty="0" smtClean="0"/>
              <a:t> </a:t>
            </a:r>
            <a:r>
              <a:rPr lang="cs-CZ" sz="2400" dirty="0" err="1" smtClean="0"/>
              <a:t>alla</a:t>
            </a:r>
            <a:r>
              <a:rPr lang="cs-CZ" sz="2400" dirty="0" smtClean="0"/>
              <a:t> </a:t>
            </a:r>
            <a:r>
              <a:rPr lang="cs-CZ" sz="2400" dirty="0" err="1" smtClean="0"/>
              <a:t>vocale</a:t>
            </a:r>
            <a:r>
              <a:rPr lang="cs-CZ" sz="2400" dirty="0" smtClean="0"/>
              <a:t> </a:t>
            </a:r>
            <a:r>
              <a:rPr lang="cs-CZ" sz="2400" dirty="0" err="1" smtClean="0"/>
              <a:t>precendente</a:t>
            </a:r>
            <a:r>
              <a:rPr lang="cs-CZ" sz="2400" dirty="0" smtClean="0"/>
              <a:t>) (</a:t>
            </a:r>
            <a:r>
              <a:rPr lang="cs-CZ" sz="2400" dirty="0" err="1" smtClean="0"/>
              <a:t>andant</a:t>
            </a:r>
            <a:r>
              <a:rPr lang="cs-CZ" sz="2400" i="1" dirty="0" err="1" smtClean="0"/>
              <a:t>a</a:t>
            </a:r>
            <a:r>
              <a:rPr lang="cs-CZ" sz="2400" dirty="0" smtClean="0"/>
              <a:t>, </a:t>
            </a:r>
            <a:r>
              <a:rPr lang="cs-CZ" sz="2400" dirty="0" err="1" smtClean="0"/>
              <a:t>semper</a:t>
            </a:r>
            <a:r>
              <a:rPr lang="cs-CZ" sz="2400" i="1" dirty="0" err="1" smtClean="0"/>
              <a:t>e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Vocale</a:t>
            </a:r>
            <a:r>
              <a:rPr lang="cs-CZ" sz="2400" dirty="0" smtClean="0"/>
              <a:t> </a:t>
            </a:r>
            <a:r>
              <a:rPr lang="cs-CZ" sz="2400" dirty="0" err="1" smtClean="0"/>
              <a:t>pretonica</a:t>
            </a:r>
            <a:r>
              <a:rPr lang="cs-CZ" sz="2400" dirty="0" smtClean="0"/>
              <a:t> - </a:t>
            </a:r>
            <a:r>
              <a:rPr lang="cs-CZ" sz="2400" b="1" i="1" dirty="0" smtClean="0"/>
              <a:t>e</a:t>
            </a:r>
            <a:r>
              <a:rPr lang="cs-CZ" sz="2400" dirty="0" smtClean="0"/>
              <a:t> </a:t>
            </a:r>
            <a:r>
              <a:rPr lang="cs-CZ" sz="2400" dirty="0" err="1" smtClean="0"/>
              <a:t>e</a:t>
            </a:r>
            <a:r>
              <a:rPr lang="cs-CZ" sz="2400" dirty="0" smtClean="0"/>
              <a:t> </a:t>
            </a:r>
            <a:r>
              <a:rPr lang="cs-CZ" sz="2400" b="1" i="1" dirty="0" smtClean="0"/>
              <a:t>o </a:t>
            </a:r>
            <a:r>
              <a:rPr lang="cs-CZ" sz="2400" dirty="0" smtClean="0"/>
              <a:t>in </a:t>
            </a:r>
            <a:r>
              <a:rPr lang="cs-CZ" sz="2400" dirty="0" err="1" smtClean="0"/>
              <a:t>posizione</a:t>
            </a:r>
            <a:r>
              <a:rPr lang="cs-CZ" sz="2400" dirty="0" smtClean="0"/>
              <a:t> </a:t>
            </a:r>
            <a:r>
              <a:rPr lang="cs-CZ" sz="2400" dirty="0" err="1" smtClean="0"/>
              <a:t>pretonica</a:t>
            </a:r>
            <a:r>
              <a:rPr lang="cs-CZ" sz="2400" dirty="0" smtClean="0"/>
              <a:t> </a:t>
            </a:r>
            <a:r>
              <a:rPr lang="cs-CZ" sz="2400" dirty="0" err="1" smtClean="0"/>
              <a:t>alla</a:t>
            </a:r>
            <a:r>
              <a:rPr lang="cs-CZ" sz="2400" dirty="0" smtClean="0"/>
              <a:t> </a:t>
            </a:r>
            <a:r>
              <a:rPr lang="cs-CZ" sz="2400" dirty="0" err="1" smtClean="0"/>
              <a:t>vocale</a:t>
            </a:r>
            <a:r>
              <a:rPr lang="cs-CZ" sz="2400" dirty="0" smtClean="0"/>
              <a:t> </a:t>
            </a:r>
            <a:r>
              <a:rPr lang="cs-CZ" sz="2400" b="1" i="1" dirty="0" smtClean="0"/>
              <a:t>i</a:t>
            </a:r>
            <a:r>
              <a:rPr lang="cs-CZ" sz="2400" dirty="0" smtClean="0"/>
              <a:t> si </a:t>
            </a:r>
            <a:r>
              <a:rPr lang="cs-CZ" sz="2400" dirty="0" err="1" smtClean="0"/>
              <a:t>possono</a:t>
            </a:r>
            <a:r>
              <a:rPr lang="cs-CZ" sz="2400" dirty="0" smtClean="0"/>
              <a:t> </a:t>
            </a:r>
            <a:r>
              <a:rPr lang="cs-CZ" sz="2400" dirty="0" err="1" smtClean="0"/>
              <a:t>trasformare</a:t>
            </a:r>
            <a:r>
              <a:rPr lang="cs-CZ" sz="2400" dirty="0" smtClean="0"/>
              <a:t> - </a:t>
            </a:r>
            <a:r>
              <a:rPr lang="cs-CZ" sz="2400" dirty="0" err="1" smtClean="0"/>
              <a:t>dormire</a:t>
            </a:r>
            <a:r>
              <a:rPr lang="cs-CZ" sz="2400" dirty="0" smtClean="0"/>
              <a:t> - </a:t>
            </a:r>
            <a:r>
              <a:rPr lang="cs-CZ" sz="2400" dirty="0" err="1" smtClean="0"/>
              <a:t>drummire</a:t>
            </a:r>
            <a:r>
              <a:rPr lang="cs-CZ" sz="2400" dirty="0" smtClean="0"/>
              <a:t> o </a:t>
            </a:r>
            <a:r>
              <a:rPr lang="cs-CZ" sz="2400" dirty="0" err="1" smtClean="0"/>
              <a:t>drommire</a:t>
            </a:r>
            <a:r>
              <a:rPr lang="cs-CZ" sz="2400" dirty="0" smtClean="0"/>
              <a:t>, </a:t>
            </a:r>
            <a:r>
              <a:rPr lang="cs-CZ" sz="2400" dirty="0" err="1" smtClean="0"/>
              <a:t>uscire</a:t>
            </a:r>
            <a:r>
              <a:rPr lang="cs-CZ" sz="2400" dirty="0" smtClean="0"/>
              <a:t> – </a:t>
            </a:r>
            <a:r>
              <a:rPr lang="cs-CZ" sz="2400" dirty="0" err="1" smtClean="0"/>
              <a:t>essire</a:t>
            </a:r>
            <a:r>
              <a:rPr lang="cs-CZ" sz="2400" dirty="0" smtClean="0"/>
              <a:t> o </a:t>
            </a:r>
            <a:r>
              <a:rPr lang="cs-CZ" sz="2400" dirty="0" err="1" smtClean="0"/>
              <a:t>issire</a:t>
            </a:r>
            <a:endParaRPr lang="cs-CZ" sz="2400" dirty="0" smtClean="0"/>
          </a:p>
          <a:p>
            <a:endParaRPr lang="cs-CZ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000" dirty="0" err="1" smtClean="0"/>
              <a:t>Consonanti</a:t>
            </a:r>
            <a:endParaRPr lang="cs-CZ" sz="3000" dirty="0" smtClean="0"/>
          </a:p>
          <a:p>
            <a:r>
              <a:rPr lang="cs-CZ" sz="1800" dirty="0" err="1" smtClean="0"/>
              <a:t>Betacismo</a:t>
            </a:r>
            <a:r>
              <a:rPr lang="cs-CZ" sz="1800" dirty="0" smtClean="0"/>
              <a:t> – </a:t>
            </a:r>
            <a:r>
              <a:rPr lang="cs-CZ" sz="1800" dirty="0" err="1" smtClean="0"/>
              <a:t>vecchio</a:t>
            </a:r>
            <a:r>
              <a:rPr lang="cs-CZ" sz="1800" dirty="0" smtClean="0"/>
              <a:t> – </a:t>
            </a:r>
            <a:r>
              <a:rPr lang="cs-CZ" sz="1800" dirty="0" err="1" smtClean="0"/>
              <a:t>becciu</a:t>
            </a:r>
            <a:r>
              <a:rPr lang="cs-CZ" sz="1800" dirty="0" smtClean="0"/>
              <a:t>, via – bia, </a:t>
            </a:r>
            <a:r>
              <a:rPr lang="cs-CZ" sz="1800" dirty="0" err="1" smtClean="0"/>
              <a:t>venti</a:t>
            </a:r>
            <a:r>
              <a:rPr lang="cs-CZ" sz="1800" dirty="0" smtClean="0"/>
              <a:t> – </a:t>
            </a:r>
            <a:r>
              <a:rPr lang="cs-CZ" sz="1800" dirty="0" err="1" smtClean="0"/>
              <a:t>binti</a:t>
            </a:r>
            <a:endParaRPr lang="cs-CZ" sz="1800" dirty="0" smtClean="0"/>
          </a:p>
          <a:p>
            <a:r>
              <a:rPr lang="cs-CZ" sz="1800" dirty="0" err="1" smtClean="0"/>
              <a:t>Mantenimento</a:t>
            </a:r>
            <a:r>
              <a:rPr lang="cs-CZ" sz="1800" dirty="0" smtClean="0"/>
              <a:t> </a:t>
            </a:r>
            <a:r>
              <a:rPr lang="cs-CZ" sz="1800" dirty="0" err="1" smtClean="0"/>
              <a:t>della</a:t>
            </a:r>
            <a:r>
              <a:rPr lang="cs-CZ" sz="1800" dirty="0" smtClean="0"/>
              <a:t> </a:t>
            </a:r>
            <a:r>
              <a:rPr lang="cs-CZ" sz="1800" i="1" dirty="0" smtClean="0"/>
              <a:t>k</a:t>
            </a:r>
            <a:r>
              <a:rPr lang="cs-CZ" sz="1800" dirty="0" smtClean="0"/>
              <a:t> e </a:t>
            </a:r>
            <a:r>
              <a:rPr lang="cs-CZ" sz="1800" i="1" dirty="0" smtClean="0"/>
              <a:t>g</a:t>
            </a:r>
            <a:r>
              <a:rPr lang="cs-CZ" sz="1800" dirty="0" smtClean="0"/>
              <a:t> </a:t>
            </a:r>
            <a:r>
              <a:rPr lang="cs-CZ" sz="1800" dirty="0" err="1" smtClean="0"/>
              <a:t>velari</a:t>
            </a:r>
            <a:r>
              <a:rPr lang="cs-CZ" sz="1800" dirty="0" smtClean="0"/>
              <a:t> </a:t>
            </a:r>
            <a:r>
              <a:rPr lang="cs-CZ" sz="1800" dirty="0" err="1" smtClean="0"/>
              <a:t>davanti</a:t>
            </a:r>
            <a:r>
              <a:rPr lang="cs-CZ" sz="1800" dirty="0" smtClean="0"/>
              <a:t> a </a:t>
            </a:r>
            <a:r>
              <a:rPr lang="cs-CZ" sz="1800" dirty="0" err="1" smtClean="0"/>
              <a:t>vocali</a:t>
            </a:r>
            <a:r>
              <a:rPr lang="cs-CZ" sz="1800" dirty="0" smtClean="0"/>
              <a:t> </a:t>
            </a:r>
            <a:r>
              <a:rPr lang="cs-CZ" sz="1800" dirty="0" err="1" smtClean="0"/>
              <a:t>palatali</a:t>
            </a:r>
            <a:r>
              <a:rPr lang="cs-CZ" sz="1800" dirty="0" smtClean="0"/>
              <a:t> </a:t>
            </a:r>
            <a:r>
              <a:rPr lang="cs-CZ" sz="1800" b="1" i="1" dirty="0" smtClean="0"/>
              <a:t>i</a:t>
            </a:r>
            <a:r>
              <a:rPr lang="cs-CZ" sz="1800" dirty="0" smtClean="0"/>
              <a:t> e </a:t>
            </a:r>
            <a:r>
              <a:rPr lang="cs-CZ" sz="1800" b="1" i="1" dirty="0" err="1" smtClean="0"/>
              <a:t>e</a:t>
            </a:r>
            <a:r>
              <a:rPr lang="cs-CZ" sz="1800" i="1" dirty="0" smtClean="0"/>
              <a:t> – </a:t>
            </a:r>
            <a:r>
              <a:rPr lang="cs-CZ" sz="1800" i="1" dirty="0" err="1" smtClean="0"/>
              <a:t>chentu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chena</a:t>
            </a:r>
            <a:r>
              <a:rPr lang="cs-CZ" sz="1800" i="1" dirty="0" smtClean="0"/>
              <a:t>  -log.</a:t>
            </a:r>
          </a:p>
          <a:p>
            <a:r>
              <a:rPr lang="cs-CZ" sz="1800" dirty="0" err="1" smtClean="0"/>
              <a:t>Fonema</a:t>
            </a:r>
            <a:r>
              <a:rPr lang="cs-CZ" sz="1800" i="1" dirty="0" smtClean="0"/>
              <a:t> </a:t>
            </a:r>
            <a:r>
              <a:rPr lang="cs-CZ" sz="1800" dirty="0" smtClean="0"/>
              <a:t> </a:t>
            </a:r>
            <a:r>
              <a:rPr lang="cs-CZ" sz="1800" dirty="0" err="1" smtClean="0"/>
              <a:t>cacuminale</a:t>
            </a:r>
            <a:r>
              <a:rPr lang="cs-CZ" sz="1800" dirty="0" smtClean="0"/>
              <a:t> – </a:t>
            </a:r>
            <a:r>
              <a:rPr lang="cs-CZ" sz="1800" dirty="0" err="1" smtClean="0"/>
              <a:t>cuaddu</a:t>
            </a:r>
            <a:r>
              <a:rPr lang="cs-CZ" sz="1800" dirty="0" smtClean="0"/>
              <a:t>, </a:t>
            </a:r>
            <a:r>
              <a:rPr lang="cs-CZ" sz="1800" dirty="0" err="1" smtClean="0"/>
              <a:t>caddu</a:t>
            </a:r>
            <a:r>
              <a:rPr lang="cs-CZ" sz="1800" dirty="0" smtClean="0"/>
              <a:t> – </a:t>
            </a:r>
            <a:r>
              <a:rPr lang="cs-CZ" sz="1800" dirty="0" err="1" smtClean="0"/>
              <a:t>cavallo</a:t>
            </a:r>
            <a:r>
              <a:rPr lang="cs-CZ" sz="1800" dirty="0" smtClean="0"/>
              <a:t>  X bellu – </a:t>
            </a:r>
            <a:r>
              <a:rPr lang="cs-CZ" sz="1800" dirty="0" err="1" smtClean="0"/>
              <a:t>bello</a:t>
            </a:r>
            <a:r>
              <a:rPr lang="cs-CZ" sz="1800" dirty="0" smtClean="0"/>
              <a:t> (in </a:t>
            </a:r>
            <a:r>
              <a:rPr lang="cs-CZ" sz="1800" dirty="0" err="1" smtClean="0"/>
              <a:t>sicilia</a:t>
            </a:r>
            <a:r>
              <a:rPr lang="cs-CZ" sz="1800" dirty="0" smtClean="0"/>
              <a:t> </a:t>
            </a:r>
            <a:r>
              <a:rPr lang="cs-CZ" sz="1800" dirty="0" err="1" smtClean="0"/>
              <a:t>beddu</a:t>
            </a:r>
            <a:r>
              <a:rPr lang="cs-CZ" sz="1800" dirty="0" smtClean="0"/>
              <a:t>)</a:t>
            </a:r>
          </a:p>
          <a:p>
            <a:r>
              <a:rPr lang="cs-CZ" sz="1800" dirty="0" err="1" smtClean="0"/>
              <a:t>Lenizione</a:t>
            </a:r>
            <a:r>
              <a:rPr lang="cs-CZ" sz="1800" dirty="0" smtClean="0"/>
              <a:t> </a:t>
            </a:r>
            <a:r>
              <a:rPr lang="cs-CZ" sz="1800" dirty="0" err="1" smtClean="0"/>
              <a:t>delle</a:t>
            </a:r>
            <a:r>
              <a:rPr lang="cs-CZ" sz="1800" dirty="0" smtClean="0"/>
              <a:t> </a:t>
            </a:r>
            <a:r>
              <a:rPr lang="cs-CZ" sz="1800" dirty="0" err="1" smtClean="0"/>
              <a:t>consonanti</a:t>
            </a:r>
            <a:r>
              <a:rPr lang="cs-CZ" sz="1800" dirty="0" smtClean="0"/>
              <a:t> </a:t>
            </a:r>
            <a:r>
              <a:rPr lang="cs-CZ" sz="1800" dirty="0" err="1" smtClean="0"/>
              <a:t>intervocaliche</a:t>
            </a:r>
            <a:r>
              <a:rPr lang="cs-CZ" sz="1800" dirty="0" smtClean="0"/>
              <a:t> – </a:t>
            </a:r>
            <a:r>
              <a:rPr lang="cs-CZ" sz="1800" dirty="0" err="1" smtClean="0"/>
              <a:t>sorde</a:t>
            </a:r>
            <a:r>
              <a:rPr lang="cs-CZ" sz="1800" dirty="0" smtClean="0"/>
              <a:t> </a:t>
            </a:r>
            <a:r>
              <a:rPr lang="cs-CZ" sz="1800" dirty="0" err="1" smtClean="0"/>
              <a:t>sonorizzano</a:t>
            </a:r>
            <a:r>
              <a:rPr lang="cs-CZ" sz="1800" dirty="0" smtClean="0"/>
              <a:t>, </a:t>
            </a:r>
            <a:r>
              <a:rPr lang="cs-CZ" sz="1800" dirty="0" err="1" smtClean="0"/>
              <a:t>sonore</a:t>
            </a:r>
            <a:r>
              <a:rPr lang="cs-CZ" sz="1800" dirty="0" smtClean="0"/>
              <a:t> </a:t>
            </a:r>
            <a:r>
              <a:rPr lang="cs-CZ" sz="1800" dirty="0" err="1" smtClean="0"/>
              <a:t>tengono</a:t>
            </a:r>
            <a:r>
              <a:rPr lang="cs-CZ" sz="1800" dirty="0" smtClean="0"/>
              <a:t> </a:t>
            </a:r>
            <a:r>
              <a:rPr lang="cs-CZ" sz="1800" dirty="0" err="1" smtClean="0"/>
              <a:t>al</a:t>
            </a:r>
            <a:r>
              <a:rPr lang="cs-CZ" sz="1800" dirty="0" smtClean="0"/>
              <a:t> </a:t>
            </a:r>
            <a:r>
              <a:rPr lang="cs-CZ" sz="1800" dirty="0" err="1" smtClean="0"/>
              <a:t>dileguo</a:t>
            </a:r>
            <a:r>
              <a:rPr lang="cs-CZ" sz="1800" dirty="0" smtClean="0"/>
              <a:t> (</a:t>
            </a:r>
            <a:r>
              <a:rPr lang="cs-CZ" sz="1800" dirty="0" err="1" smtClean="0"/>
              <a:t>nipote</a:t>
            </a:r>
            <a:r>
              <a:rPr lang="cs-CZ" sz="1800" dirty="0" smtClean="0"/>
              <a:t> [n</a:t>
            </a:r>
            <a:r>
              <a:rPr lang="el-GR" sz="1800" dirty="0" smtClean="0"/>
              <a:t>εβο:</a:t>
            </a:r>
            <a:r>
              <a:rPr lang="cs-CZ" sz="1800" dirty="0" smtClean="0"/>
              <a:t>ð</a:t>
            </a:r>
            <a:r>
              <a:rPr lang="el-GR" sz="1800" dirty="0" smtClean="0"/>
              <a:t>ε]</a:t>
            </a:r>
            <a:r>
              <a:rPr lang="cs-CZ" sz="1800" dirty="0" smtClean="0"/>
              <a:t>, </a:t>
            </a:r>
            <a:r>
              <a:rPr lang="cs-CZ" sz="1800" dirty="0" err="1" smtClean="0"/>
              <a:t>amico</a:t>
            </a:r>
            <a:r>
              <a:rPr lang="cs-CZ" sz="1800" dirty="0" smtClean="0"/>
              <a:t> [</a:t>
            </a:r>
            <a:r>
              <a:rPr lang="cs-CZ" sz="1800" dirty="0" err="1" smtClean="0"/>
              <a:t>ami</a:t>
            </a:r>
            <a:r>
              <a:rPr lang="el-GR" sz="1800" dirty="0" smtClean="0"/>
              <a:t>γ</a:t>
            </a:r>
            <a:r>
              <a:rPr lang="cs-CZ" sz="1800" dirty="0" smtClean="0"/>
              <a:t>u]x </a:t>
            </a:r>
            <a:r>
              <a:rPr lang="cs-CZ" sz="1800" dirty="0" err="1" smtClean="0"/>
              <a:t>ridere</a:t>
            </a:r>
            <a:r>
              <a:rPr lang="cs-CZ" sz="1800" dirty="0" smtClean="0"/>
              <a:t> [</a:t>
            </a:r>
            <a:r>
              <a:rPr lang="cs-CZ" sz="1800" dirty="0" err="1" smtClean="0"/>
              <a:t>rÍ</a:t>
            </a:r>
            <a:r>
              <a:rPr lang="cs-CZ" sz="1800" dirty="0" smtClean="0"/>
              <a:t>:</a:t>
            </a:r>
            <a:r>
              <a:rPr lang="el-GR" sz="1800" dirty="0" smtClean="0"/>
              <a:t>ε</a:t>
            </a:r>
            <a:r>
              <a:rPr lang="cs-CZ" sz="1800" dirty="0" smtClean="0"/>
              <a:t>re]) </a:t>
            </a:r>
          </a:p>
          <a:p>
            <a:r>
              <a:rPr lang="cs-CZ" sz="1800" dirty="0" err="1" smtClean="0"/>
              <a:t>Lenizione</a:t>
            </a:r>
            <a:r>
              <a:rPr lang="cs-CZ" sz="1800" dirty="0" smtClean="0"/>
              <a:t> – </a:t>
            </a:r>
            <a:r>
              <a:rPr lang="cs-CZ" sz="1800" dirty="0" err="1" smtClean="0"/>
              <a:t>nuorese</a:t>
            </a:r>
            <a:r>
              <a:rPr lang="cs-CZ" sz="1800" dirty="0" smtClean="0"/>
              <a:t>,  </a:t>
            </a:r>
            <a:r>
              <a:rPr lang="cs-CZ" sz="1800" b="1" i="1" dirty="0" smtClean="0"/>
              <a:t>c, p, t, f </a:t>
            </a:r>
            <a:r>
              <a:rPr lang="cs-CZ" sz="1800" dirty="0" err="1" smtClean="0"/>
              <a:t>sonorizzate</a:t>
            </a:r>
            <a:r>
              <a:rPr lang="cs-CZ" sz="1800" dirty="0" smtClean="0"/>
              <a:t> – [</a:t>
            </a:r>
            <a:r>
              <a:rPr lang="cs-CZ" sz="1800" dirty="0" err="1" smtClean="0"/>
              <a:t>su</a:t>
            </a:r>
            <a:r>
              <a:rPr lang="cs-CZ" sz="1800" dirty="0" smtClean="0"/>
              <a:t> </a:t>
            </a:r>
            <a:r>
              <a:rPr lang="cs-CZ" sz="1800" dirty="0" err="1" smtClean="0"/>
              <a:t>ghanel</a:t>
            </a:r>
            <a:r>
              <a:rPr lang="cs-CZ" sz="1800" dirty="0" smtClean="0"/>
              <a:t> ]– </a:t>
            </a:r>
            <a:r>
              <a:rPr lang="cs-CZ" sz="1800" dirty="0" err="1" smtClean="0"/>
              <a:t>il</a:t>
            </a:r>
            <a:r>
              <a:rPr lang="cs-CZ" sz="1800" dirty="0" smtClean="0"/>
              <a:t> </a:t>
            </a:r>
            <a:r>
              <a:rPr lang="cs-CZ" sz="1800" dirty="0" err="1" smtClean="0"/>
              <a:t>cane</a:t>
            </a:r>
            <a:r>
              <a:rPr lang="cs-CZ" sz="1800" dirty="0" smtClean="0"/>
              <a:t>, [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dherra</a:t>
            </a:r>
            <a:r>
              <a:rPr lang="cs-CZ" sz="1800" dirty="0" smtClean="0"/>
              <a:t>] – la </a:t>
            </a:r>
            <a:r>
              <a:rPr lang="cs-CZ" sz="1800" dirty="0" err="1" smtClean="0"/>
              <a:t>terra</a:t>
            </a:r>
            <a:endParaRPr lang="cs-CZ" sz="1800" dirty="0" smtClean="0"/>
          </a:p>
          <a:p>
            <a:r>
              <a:rPr lang="cs-CZ" sz="1800" dirty="0" err="1" smtClean="0"/>
              <a:t>Palatalizzazione</a:t>
            </a:r>
            <a:r>
              <a:rPr lang="cs-CZ" sz="1800" dirty="0" smtClean="0"/>
              <a:t> </a:t>
            </a:r>
            <a:r>
              <a:rPr lang="cs-CZ" sz="1800" b="1" i="1" dirty="0" smtClean="0"/>
              <a:t>-</a:t>
            </a:r>
            <a:r>
              <a:rPr lang="cs-CZ" sz="1800" b="1" i="1" dirty="0" err="1" smtClean="0"/>
              <a:t>sc</a:t>
            </a:r>
            <a:r>
              <a:rPr lang="cs-CZ" sz="1800" b="1" i="1" dirty="0" smtClean="0"/>
              <a:t>- </a:t>
            </a:r>
            <a:r>
              <a:rPr lang="cs-CZ" sz="1800" dirty="0" smtClean="0"/>
              <a:t>in </a:t>
            </a:r>
            <a:r>
              <a:rPr lang="cs-CZ" sz="1800" dirty="0" err="1" smtClean="0"/>
              <a:t>logudorese</a:t>
            </a:r>
            <a:r>
              <a:rPr lang="cs-CZ" sz="1800" dirty="0" smtClean="0"/>
              <a:t>- </a:t>
            </a:r>
            <a:r>
              <a:rPr lang="cs-CZ" sz="1800" dirty="0" err="1" smtClean="0"/>
              <a:t>pesce</a:t>
            </a:r>
            <a:r>
              <a:rPr lang="cs-CZ" sz="1800" dirty="0" smtClean="0"/>
              <a:t> [pisk</a:t>
            </a:r>
            <a:r>
              <a:rPr lang="el-GR" sz="1800" dirty="0" smtClean="0"/>
              <a:t>ε]</a:t>
            </a:r>
            <a:r>
              <a:rPr lang="cs-CZ" sz="1800" dirty="0" smtClean="0"/>
              <a:t>, </a:t>
            </a:r>
            <a:r>
              <a:rPr lang="cs-CZ" sz="1800" dirty="0" err="1" smtClean="0"/>
              <a:t>sa</a:t>
            </a:r>
            <a:r>
              <a:rPr lang="cs-CZ" sz="1800" dirty="0" smtClean="0"/>
              <a:t> –</a:t>
            </a:r>
            <a:r>
              <a:rPr lang="cs-CZ" sz="1800" dirty="0" err="1" smtClean="0"/>
              <a:t>scit</a:t>
            </a:r>
            <a:r>
              <a:rPr lang="cs-CZ" sz="1800" dirty="0" smtClean="0"/>
              <a:t>  [</a:t>
            </a:r>
            <a:r>
              <a:rPr lang="cs-CZ" sz="1800" dirty="0" err="1" smtClean="0"/>
              <a:t>ískiði</a:t>
            </a:r>
            <a:r>
              <a:rPr lang="cs-CZ" sz="1800" dirty="0" smtClean="0"/>
              <a:t>], X </a:t>
            </a:r>
            <a:r>
              <a:rPr lang="cs-CZ" sz="1800" dirty="0" err="1" smtClean="0"/>
              <a:t>campidanese</a:t>
            </a:r>
            <a:r>
              <a:rPr lang="cs-CZ" sz="1800" dirty="0" smtClean="0"/>
              <a:t> [</a:t>
            </a:r>
            <a:r>
              <a:rPr lang="cs-CZ" sz="1800" dirty="0" err="1" smtClean="0"/>
              <a:t>pišši</a:t>
            </a:r>
            <a:r>
              <a:rPr lang="cs-CZ" sz="1800" dirty="0" smtClean="0"/>
              <a:t>],[</a:t>
            </a:r>
            <a:r>
              <a:rPr lang="cs-CZ" sz="1800" dirty="0" err="1" smtClean="0"/>
              <a:t>šši</a:t>
            </a:r>
            <a:r>
              <a:rPr lang="cs-CZ" sz="1800" dirty="0" smtClean="0"/>
              <a:t>:</a:t>
            </a:r>
            <a:r>
              <a:rPr lang="cs-CZ" sz="1800" dirty="0" err="1" smtClean="0"/>
              <a:t>ði</a:t>
            </a:r>
            <a:r>
              <a:rPr lang="cs-CZ" sz="1800" dirty="0" smtClean="0"/>
              <a:t>]</a:t>
            </a:r>
          </a:p>
          <a:p>
            <a:r>
              <a:rPr lang="cs-CZ" sz="1800" dirty="0" smtClean="0"/>
              <a:t>B, d, g in </a:t>
            </a:r>
            <a:r>
              <a:rPr lang="cs-CZ" sz="1800" dirty="0" err="1" smtClean="0"/>
              <a:t>posizione</a:t>
            </a:r>
            <a:r>
              <a:rPr lang="cs-CZ" sz="1800" dirty="0" smtClean="0"/>
              <a:t> </a:t>
            </a:r>
            <a:r>
              <a:rPr lang="cs-CZ" sz="1800" dirty="0" err="1" smtClean="0"/>
              <a:t>intervocalica</a:t>
            </a:r>
            <a:r>
              <a:rPr lang="cs-CZ" sz="1800" dirty="0" smtClean="0"/>
              <a:t> </a:t>
            </a:r>
            <a:r>
              <a:rPr lang="cs-CZ" sz="1800" dirty="0" err="1" smtClean="0"/>
              <a:t>diventano</a:t>
            </a:r>
            <a:r>
              <a:rPr lang="cs-CZ" sz="1800" dirty="0" smtClean="0"/>
              <a:t> </a:t>
            </a:r>
            <a:r>
              <a:rPr lang="cs-CZ" sz="1800" dirty="0" err="1" smtClean="0"/>
              <a:t>fricative</a:t>
            </a:r>
            <a:r>
              <a:rPr lang="cs-CZ" sz="1800" dirty="0" smtClean="0"/>
              <a:t> – </a:t>
            </a:r>
            <a:r>
              <a:rPr lang="cs-CZ" sz="1800" dirty="0" err="1" smtClean="0"/>
              <a:t>sa</a:t>
            </a:r>
            <a:r>
              <a:rPr lang="cs-CZ" sz="1800" dirty="0" smtClean="0"/>
              <a:t> baba - [</a:t>
            </a:r>
            <a:r>
              <a:rPr lang="cs-CZ" sz="1800" dirty="0" err="1" smtClean="0"/>
              <a:t>sa</a:t>
            </a:r>
            <a:r>
              <a:rPr lang="cs-CZ" sz="1800" dirty="0" smtClean="0"/>
              <a:t> </a:t>
            </a:r>
            <a:r>
              <a:rPr lang="cs-CZ" sz="1800" dirty="0" err="1" smtClean="0"/>
              <a:t>bhabha</a:t>
            </a:r>
            <a:r>
              <a:rPr lang="cs-CZ" sz="1800" dirty="0" smtClean="0"/>
              <a:t>] (</a:t>
            </a:r>
            <a:r>
              <a:rPr lang="cs-CZ" sz="1800" dirty="0" err="1" smtClean="0"/>
              <a:t>it</a:t>
            </a:r>
            <a:r>
              <a:rPr lang="cs-CZ" sz="1800" dirty="0" smtClean="0"/>
              <a:t>. </a:t>
            </a:r>
            <a:r>
              <a:rPr lang="cs-CZ" sz="1800" dirty="0" err="1" smtClean="0"/>
              <a:t>bava</a:t>
            </a:r>
            <a:r>
              <a:rPr lang="cs-CZ" sz="1800" dirty="0" smtClean="0"/>
              <a:t>)</a:t>
            </a:r>
          </a:p>
          <a:p>
            <a:r>
              <a:rPr lang="cs-CZ" sz="1800" dirty="0" err="1" smtClean="0"/>
              <a:t>Rafforzamento</a:t>
            </a:r>
            <a:r>
              <a:rPr lang="cs-CZ" sz="1800" dirty="0" smtClean="0"/>
              <a:t> </a:t>
            </a:r>
            <a:r>
              <a:rPr lang="cs-CZ" sz="1800" dirty="0" err="1" smtClean="0"/>
              <a:t>delle</a:t>
            </a:r>
            <a:r>
              <a:rPr lang="cs-CZ" sz="1800" dirty="0" smtClean="0"/>
              <a:t> </a:t>
            </a:r>
            <a:r>
              <a:rPr lang="cs-CZ" sz="1800" dirty="0" err="1" smtClean="0"/>
              <a:t>consonanti</a:t>
            </a:r>
            <a:r>
              <a:rPr lang="cs-CZ" sz="1800" dirty="0" smtClean="0"/>
              <a:t> </a:t>
            </a:r>
            <a:r>
              <a:rPr lang="cs-CZ" sz="1800" dirty="0" err="1" smtClean="0"/>
              <a:t>iniziali</a:t>
            </a:r>
            <a:r>
              <a:rPr lang="cs-CZ" sz="1800" dirty="0" smtClean="0"/>
              <a:t> -  [a </a:t>
            </a:r>
            <a:r>
              <a:rPr lang="cs-CZ" sz="1800" dirty="0" err="1" smtClean="0"/>
              <a:t>NNugoro</a:t>
            </a:r>
            <a:r>
              <a:rPr lang="cs-CZ" sz="1800" dirty="0" smtClean="0"/>
              <a:t>], [e </a:t>
            </a:r>
            <a:r>
              <a:rPr lang="cs-CZ" sz="1800" dirty="0" err="1" smtClean="0"/>
              <a:t>SSalighera</a:t>
            </a:r>
            <a:r>
              <a:rPr lang="cs-CZ" sz="1800" dirty="0" smtClean="0"/>
              <a:t>], A ti </a:t>
            </a:r>
            <a:r>
              <a:rPr lang="cs-CZ" sz="1800" dirty="0" err="1" smtClean="0"/>
              <a:t>pesas</a:t>
            </a:r>
            <a:r>
              <a:rPr lang="cs-CZ" sz="1800" dirty="0" smtClean="0"/>
              <a:t> [</a:t>
            </a:r>
            <a:r>
              <a:rPr lang="cs-CZ" sz="1800" dirty="0" err="1" smtClean="0"/>
              <a:t>Atti</a:t>
            </a:r>
            <a:r>
              <a:rPr lang="cs-CZ" sz="1800" dirty="0" smtClean="0"/>
              <a:t> </a:t>
            </a:r>
            <a:r>
              <a:rPr lang="cs-CZ" sz="1800" dirty="0" err="1" smtClean="0"/>
              <a:t>pesasa</a:t>
            </a:r>
            <a:r>
              <a:rPr lang="cs-CZ" sz="1800" dirty="0" smtClean="0"/>
              <a:t>]</a:t>
            </a:r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Morfologia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La forma </a:t>
            </a:r>
            <a:r>
              <a:rPr lang="cs-CZ" sz="2800" dirty="0" err="1" smtClean="0"/>
              <a:t>dell</a:t>
            </a:r>
            <a:r>
              <a:rPr lang="cs-CZ" sz="2800" dirty="0" smtClean="0"/>
              <a:t>´</a:t>
            </a:r>
            <a:r>
              <a:rPr lang="cs-CZ" sz="2800" dirty="0" err="1" smtClean="0"/>
              <a:t>articolo</a:t>
            </a:r>
            <a:r>
              <a:rPr lang="cs-CZ" sz="2800" dirty="0" smtClean="0"/>
              <a:t> </a:t>
            </a:r>
            <a:r>
              <a:rPr lang="cs-CZ" sz="2800" dirty="0" err="1" smtClean="0"/>
              <a:t>determinativo</a:t>
            </a:r>
            <a:r>
              <a:rPr lang="cs-CZ" sz="2800" dirty="0" smtClean="0"/>
              <a:t> </a:t>
            </a:r>
            <a:r>
              <a:rPr lang="cs-CZ" sz="2800" dirty="0" err="1" smtClean="0"/>
              <a:t>deriva</a:t>
            </a:r>
            <a:r>
              <a:rPr lang="cs-CZ" sz="2800" dirty="0" smtClean="0"/>
              <a:t> non </a:t>
            </a:r>
            <a:r>
              <a:rPr lang="cs-CZ" sz="2800" dirty="0" err="1" smtClean="0"/>
              <a:t>da</a:t>
            </a:r>
            <a:r>
              <a:rPr lang="cs-CZ" sz="2800" dirty="0" smtClean="0"/>
              <a:t> ILLUM </a:t>
            </a:r>
            <a:r>
              <a:rPr lang="cs-CZ" sz="2800" dirty="0" err="1" smtClean="0"/>
              <a:t>ma</a:t>
            </a:r>
            <a:r>
              <a:rPr lang="cs-CZ" sz="2800" dirty="0" smtClean="0"/>
              <a:t> </a:t>
            </a:r>
            <a:r>
              <a:rPr lang="cs-CZ" sz="2800" dirty="0" err="1" smtClean="0"/>
              <a:t>da</a:t>
            </a:r>
            <a:r>
              <a:rPr lang="cs-CZ" sz="2800" dirty="0" smtClean="0"/>
              <a:t> IPSUM (</a:t>
            </a:r>
            <a:r>
              <a:rPr lang="cs-CZ" sz="2800" dirty="0" err="1" smtClean="0"/>
              <a:t>come</a:t>
            </a:r>
            <a:r>
              <a:rPr lang="cs-CZ" sz="2800" dirty="0" smtClean="0"/>
              <a:t> </a:t>
            </a:r>
            <a:r>
              <a:rPr lang="cs-CZ" sz="2800" dirty="0" err="1" smtClean="0"/>
              <a:t>nel</a:t>
            </a:r>
            <a:r>
              <a:rPr lang="cs-CZ" sz="2800" dirty="0" smtClean="0"/>
              <a:t> </a:t>
            </a:r>
            <a:r>
              <a:rPr lang="cs-CZ" sz="2800" dirty="0" err="1" smtClean="0"/>
              <a:t>balearico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Articoli</a:t>
            </a:r>
            <a:r>
              <a:rPr lang="cs-CZ" sz="2800" dirty="0" smtClean="0"/>
              <a:t> –</a:t>
            </a:r>
            <a:r>
              <a:rPr lang="cs-CZ" sz="2800" dirty="0" err="1" smtClean="0"/>
              <a:t>sg</a:t>
            </a:r>
            <a:r>
              <a:rPr lang="cs-CZ" sz="2800" dirty="0" smtClean="0"/>
              <a:t>.- </a:t>
            </a:r>
            <a:r>
              <a:rPr lang="cs-CZ" sz="2800" b="1" i="1" dirty="0" err="1" smtClean="0"/>
              <a:t>su</a:t>
            </a:r>
            <a:r>
              <a:rPr lang="cs-CZ" sz="2800" b="1" i="1" dirty="0" smtClean="0"/>
              <a:t>, </a:t>
            </a:r>
            <a:r>
              <a:rPr lang="cs-CZ" sz="2800" b="1" i="1" dirty="0" err="1" smtClean="0"/>
              <a:t>sa</a:t>
            </a:r>
            <a:r>
              <a:rPr lang="cs-CZ" sz="2800" dirty="0" smtClean="0"/>
              <a:t>, </a:t>
            </a:r>
            <a:r>
              <a:rPr lang="cs-CZ" sz="2800" dirty="0" err="1" smtClean="0"/>
              <a:t>pl</a:t>
            </a:r>
            <a:r>
              <a:rPr lang="cs-CZ" sz="2800" dirty="0" smtClean="0"/>
              <a:t> -</a:t>
            </a:r>
            <a:r>
              <a:rPr lang="cs-CZ" sz="2800" dirty="0" err="1" smtClean="0"/>
              <a:t>campidanese</a:t>
            </a:r>
            <a:r>
              <a:rPr lang="cs-CZ" sz="2800" dirty="0" smtClean="0"/>
              <a:t> – </a:t>
            </a:r>
            <a:r>
              <a:rPr lang="cs-CZ" sz="2800" b="1" i="1" dirty="0" err="1" smtClean="0"/>
              <a:t>is</a:t>
            </a:r>
            <a:r>
              <a:rPr lang="cs-CZ" sz="2800" dirty="0" smtClean="0"/>
              <a:t>  </a:t>
            </a:r>
            <a:r>
              <a:rPr lang="cs-CZ" sz="2800" b="1" dirty="0" smtClean="0"/>
              <a:t>X</a:t>
            </a:r>
            <a:r>
              <a:rPr lang="cs-CZ" sz="2800" dirty="0" smtClean="0"/>
              <a:t> </a:t>
            </a:r>
            <a:r>
              <a:rPr lang="cs-CZ" sz="2800" dirty="0" err="1" smtClean="0"/>
              <a:t>logudorese</a:t>
            </a:r>
            <a:r>
              <a:rPr lang="cs-CZ" sz="2800" dirty="0" smtClean="0"/>
              <a:t> – </a:t>
            </a:r>
            <a:r>
              <a:rPr lang="cs-CZ" sz="2800" b="1" i="1" dirty="0" smtClean="0"/>
              <a:t>sos, </a:t>
            </a:r>
            <a:r>
              <a:rPr lang="cs-CZ" sz="2800" b="1" i="1" dirty="0" err="1" smtClean="0"/>
              <a:t>sas</a:t>
            </a:r>
            <a:endParaRPr lang="cs-CZ" sz="2800" b="1" i="1" dirty="0" smtClean="0"/>
          </a:p>
          <a:p>
            <a:r>
              <a:rPr lang="cs-CZ" sz="2800" b="1" i="1" dirty="0" smtClean="0"/>
              <a:t>-</a:t>
            </a:r>
            <a:r>
              <a:rPr lang="cs-CZ" sz="2800" b="1" i="1" dirty="0" err="1" smtClean="0"/>
              <a:t>lu</a:t>
            </a:r>
            <a:r>
              <a:rPr lang="cs-CZ" sz="2800" b="1" i="1" dirty="0" smtClean="0"/>
              <a:t>/la</a:t>
            </a:r>
            <a:r>
              <a:rPr lang="cs-CZ" sz="2800" dirty="0" smtClean="0"/>
              <a:t> - </a:t>
            </a:r>
            <a:r>
              <a:rPr lang="cs-CZ" sz="2800" dirty="0" err="1" smtClean="0"/>
              <a:t>sassarese</a:t>
            </a:r>
            <a:endParaRPr lang="cs-CZ" sz="2800" b="1" i="1" dirty="0" smtClean="0"/>
          </a:p>
          <a:p>
            <a:r>
              <a:rPr lang="cs-CZ" sz="2800" dirty="0" err="1" smtClean="0"/>
              <a:t>Conservazione</a:t>
            </a:r>
            <a:r>
              <a:rPr lang="cs-CZ" sz="2800" dirty="0" smtClean="0"/>
              <a:t>  </a:t>
            </a:r>
            <a:r>
              <a:rPr lang="cs-CZ" sz="2800" dirty="0" err="1" smtClean="0"/>
              <a:t>di</a:t>
            </a:r>
            <a:r>
              <a:rPr lang="cs-CZ" sz="2800" dirty="0" smtClean="0"/>
              <a:t> </a:t>
            </a:r>
            <a:r>
              <a:rPr lang="cs-CZ" sz="2800" b="1" i="1" dirty="0" smtClean="0"/>
              <a:t>-s</a:t>
            </a:r>
            <a:r>
              <a:rPr lang="cs-CZ" sz="2800" dirty="0" smtClean="0"/>
              <a:t> </a:t>
            </a:r>
            <a:r>
              <a:rPr lang="cs-CZ" sz="2800" dirty="0" err="1" smtClean="0"/>
              <a:t>finale</a:t>
            </a:r>
            <a:r>
              <a:rPr lang="cs-CZ" sz="2800" dirty="0" smtClean="0"/>
              <a:t> </a:t>
            </a:r>
            <a:r>
              <a:rPr lang="cs-CZ" sz="2800" dirty="0" err="1" smtClean="0"/>
              <a:t>nella</a:t>
            </a:r>
            <a:r>
              <a:rPr lang="cs-CZ" sz="2800" dirty="0" smtClean="0"/>
              <a:t> </a:t>
            </a:r>
            <a:r>
              <a:rPr lang="cs-CZ" sz="2800" dirty="0" err="1" smtClean="0"/>
              <a:t>flessione</a:t>
            </a:r>
            <a:r>
              <a:rPr lang="cs-CZ" sz="2800" dirty="0" smtClean="0"/>
              <a:t> nominale e </a:t>
            </a:r>
            <a:r>
              <a:rPr lang="cs-CZ" sz="2800" dirty="0" err="1" smtClean="0"/>
              <a:t>verbale</a:t>
            </a:r>
            <a:r>
              <a:rPr lang="cs-CZ" sz="2800" dirty="0" smtClean="0"/>
              <a:t> e </a:t>
            </a:r>
            <a:r>
              <a:rPr lang="cs-CZ" sz="2800" dirty="0" err="1" smtClean="0"/>
              <a:t>di</a:t>
            </a:r>
            <a:r>
              <a:rPr lang="cs-CZ" sz="2800" dirty="0" smtClean="0"/>
              <a:t> </a:t>
            </a:r>
            <a:r>
              <a:rPr lang="cs-CZ" sz="2800" b="1" i="1" dirty="0" smtClean="0"/>
              <a:t>-t</a:t>
            </a:r>
            <a:r>
              <a:rPr lang="cs-CZ" sz="2800" dirty="0" smtClean="0"/>
              <a:t> </a:t>
            </a:r>
            <a:r>
              <a:rPr lang="cs-CZ" sz="2800" dirty="0" err="1" smtClean="0"/>
              <a:t>nella</a:t>
            </a:r>
            <a:r>
              <a:rPr lang="cs-CZ" sz="2800" dirty="0" smtClean="0"/>
              <a:t> </a:t>
            </a:r>
            <a:r>
              <a:rPr lang="cs-CZ" sz="2800" dirty="0" err="1" smtClean="0"/>
              <a:t>terza</a:t>
            </a:r>
            <a:r>
              <a:rPr lang="cs-CZ" sz="2800" dirty="0" smtClean="0"/>
              <a:t> persona </a:t>
            </a:r>
            <a:r>
              <a:rPr lang="cs-CZ" sz="2800" dirty="0" err="1" smtClean="0"/>
              <a:t>del</a:t>
            </a:r>
            <a:r>
              <a:rPr lang="cs-CZ" sz="2800" dirty="0" smtClean="0"/>
              <a:t> </a:t>
            </a:r>
            <a:r>
              <a:rPr lang="cs-CZ" sz="2800" dirty="0" err="1" smtClean="0"/>
              <a:t>verbo</a:t>
            </a:r>
            <a:r>
              <a:rPr lang="cs-CZ" sz="2800" dirty="0" smtClean="0"/>
              <a:t> (</a:t>
            </a:r>
            <a:r>
              <a:rPr lang="cs-CZ" sz="2800" dirty="0" err="1" smtClean="0"/>
              <a:t>piseddos</a:t>
            </a:r>
            <a:r>
              <a:rPr lang="cs-CZ" sz="2800" dirty="0" smtClean="0"/>
              <a:t>, [</a:t>
            </a:r>
            <a:r>
              <a:rPr lang="cs-CZ" sz="2800" dirty="0" err="1" smtClean="0"/>
              <a:t>ká</a:t>
            </a:r>
            <a:r>
              <a:rPr lang="cs-CZ" sz="2800" dirty="0" smtClean="0"/>
              <a:t>:n</a:t>
            </a:r>
            <a:r>
              <a:rPr lang="el-GR" sz="2800" dirty="0" smtClean="0"/>
              <a:t>ε</a:t>
            </a:r>
            <a:r>
              <a:rPr lang="cs-CZ" sz="2800" dirty="0" smtClean="0"/>
              <a:t>z</a:t>
            </a:r>
            <a:r>
              <a:rPr lang="el-GR" sz="2800" dirty="0" smtClean="0"/>
              <a:t>ε</a:t>
            </a:r>
            <a:r>
              <a:rPr lang="cs-CZ" sz="2800" dirty="0" smtClean="0"/>
              <a:t>]- i </a:t>
            </a:r>
            <a:r>
              <a:rPr lang="cs-CZ" sz="2800" dirty="0" err="1" smtClean="0"/>
              <a:t>cani</a:t>
            </a:r>
            <a:r>
              <a:rPr lang="cs-CZ" sz="2800" dirty="0" smtClean="0"/>
              <a:t>, </a:t>
            </a:r>
            <a:r>
              <a:rPr lang="cs-CZ" sz="2800" dirty="0" err="1" smtClean="0"/>
              <a:t>est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Prima e </a:t>
            </a:r>
            <a:r>
              <a:rPr lang="cs-CZ" sz="2800" dirty="0" err="1" smtClean="0"/>
              <a:t>seconda</a:t>
            </a:r>
            <a:r>
              <a:rPr lang="cs-CZ" sz="2800" dirty="0" smtClean="0"/>
              <a:t> persona + </a:t>
            </a:r>
            <a:r>
              <a:rPr lang="cs-CZ" sz="2800" dirty="0" err="1" smtClean="0"/>
              <a:t>con</a:t>
            </a:r>
            <a:r>
              <a:rPr lang="cs-CZ" sz="2800" dirty="0" smtClean="0"/>
              <a:t> , latino – </a:t>
            </a:r>
            <a:r>
              <a:rPr lang="cs-CZ" sz="2800" dirty="0" err="1" smtClean="0"/>
              <a:t>mecum</a:t>
            </a:r>
            <a:r>
              <a:rPr lang="cs-CZ" sz="2800" dirty="0" smtClean="0"/>
              <a:t>/</a:t>
            </a:r>
            <a:r>
              <a:rPr lang="cs-CZ" sz="2800" dirty="0" err="1" smtClean="0"/>
              <a:t>tecum</a:t>
            </a:r>
            <a:r>
              <a:rPr lang="cs-CZ" sz="2800" dirty="0" smtClean="0"/>
              <a:t> – </a:t>
            </a:r>
            <a:r>
              <a:rPr lang="cs-CZ" sz="2800" dirty="0" err="1" smtClean="0"/>
              <a:t>cummegus</a:t>
            </a:r>
            <a:r>
              <a:rPr lang="cs-CZ" sz="2800" dirty="0" smtClean="0"/>
              <a:t>, </a:t>
            </a:r>
            <a:r>
              <a:rPr lang="cs-CZ" sz="2800" dirty="0" err="1" smtClean="0"/>
              <a:t>cuntegus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Lessico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Ajó</a:t>
            </a:r>
            <a:r>
              <a:rPr lang="cs-CZ" dirty="0" smtClean="0"/>
              <a:t>      </a:t>
            </a:r>
            <a:r>
              <a:rPr lang="cs-CZ" dirty="0" err="1" smtClean="0"/>
              <a:t>Éja</a:t>
            </a:r>
            <a:r>
              <a:rPr lang="cs-CZ" dirty="0" smtClean="0"/>
              <a:t>     S´</a:t>
            </a:r>
            <a:r>
              <a:rPr lang="cs-CZ" dirty="0" err="1" smtClean="0"/>
              <a:t>arregodu</a:t>
            </a:r>
            <a:r>
              <a:rPr lang="cs-CZ" smtClean="0"/>
              <a:t> - </a:t>
            </a:r>
            <a:r>
              <a:rPr lang="cs-CZ" dirty="0" smtClean="0"/>
              <a:t>s´</a:t>
            </a:r>
            <a:r>
              <a:rPr lang="cs-CZ" dirty="0" err="1" smtClean="0"/>
              <a:t>ammentu</a:t>
            </a:r>
            <a:endParaRPr lang="cs-CZ" dirty="0" smtClean="0"/>
          </a:p>
          <a:p>
            <a:r>
              <a:rPr lang="cs-CZ" dirty="0" err="1" smtClean="0"/>
              <a:t>Abba</a:t>
            </a:r>
            <a:r>
              <a:rPr lang="cs-CZ" dirty="0" smtClean="0"/>
              <a:t>     </a:t>
            </a:r>
            <a:r>
              <a:rPr lang="cs-CZ" dirty="0" err="1" smtClean="0"/>
              <a:t>Battor</a:t>
            </a:r>
            <a:endParaRPr lang="cs-CZ" dirty="0" smtClean="0"/>
          </a:p>
          <a:p>
            <a:r>
              <a:rPr lang="cs-CZ" dirty="0" smtClean="0"/>
              <a:t>Rio Mannu        Domo                 </a:t>
            </a:r>
            <a:r>
              <a:rPr lang="cs-CZ" dirty="0" err="1" smtClean="0"/>
              <a:t>Bidda</a:t>
            </a:r>
            <a:r>
              <a:rPr lang="cs-CZ" dirty="0" smtClean="0"/>
              <a:t>  </a:t>
            </a:r>
          </a:p>
          <a:p>
            <a:r>
              <a:rPr lang="cs-CZ" dirty="0" err="1" smtClean="0"/>
              <a:t>Manzanu</a:t>
            </a:r>
            <a:r>
              <a:rPr lang="cs-CZ" dirty="0" smtClean="0"/>
              <a:t>  </a:t>
            </a:r>
            <a:r>
              <a:rPr lang="cs-CZ" dirty="0" err="1" smtClean="0"/>
              <a:t>Chenabura</a:t>
            </a:r>
            <a:endParaRPr lang="cs-CZ" dirty="0" smtClean="0"/>
          </a:p>
          <a:p>
            <a:r>
              <a:rPr lang="cs-CZ" dirty="0" err="1" smtClean="0"/>
              <a:t>Mendula</a:t>
            </a:r>
            <a:r>
              <a:rPr lang="cs-CZ" dirty="0" smtClean="0"/>
              <a:t>     </a:t>
            </a:r>
            <a:r>
              <a:rPr lang="cs-CZ" dirty="0" err="1" smtClean="0"/>
              <a:t>Mariposas</a:t>
            </a:r>
            <a:r>
              <a:rPr lang="cs-CZ" dirty="0" smtClean="0"/>
              <a:t>   </a:t>
            </a:r>
            <a:r>
              <a:rPr lang="cs-CZ" dirty="0" err="1" smtClean="0"/>
              <a:t>Mesa</a:t>
            </a:r>
            <a:r>
              <a:rPr lang="cs-CZ" dirty="0" smtClean="0"/>
              <a:t> </a:t>
            </a:r>
            <a:r>
              <a:rPr lang="cs-CZ" dirty="0" err="1" smtClean="0"/>
              <a:t>Catrea</a:t>
            </a:r>
            <a:endParaRPr lang="cs-CZ" dirty="0" smtClean="0"/>
          </a:p>
          <a:p>
            <a:r>
              <a:rPr lang="cs-CZ" dirty="0" err="1" smtClean="0"/>
              <a:t>Innoghe</a:t>
            </a:r>
            <a:r>
              <a:rPr lang="cs-CZ" dirty="0" smtClean="0"/>
              <a:t> </a:t>
            </a:r>
            <a:r>
              <a:rPr lang="cs-CZ" dirty="0" err="1" smtClean="0"/>
              <a:t>Tottubella</a:t>
            </a:r>
            <a:endParaRPr lang="cs-CZ" dirty="0" smtClean="0"/>
          </a:p>
          <a:p>
            <a:r>
              <a:rPr lang="cs-CZ" dirty="0" err="1" smtClean="0"/>
              <a:t>Leggiu</a:t>
            </a:r>
            <a:r>
              <a:rPr lang="cs-CZ" dirty="0" smtClean="0"/>
              <a:t>    </a:t>
            </a:r>
            <a:r>
              <a:rPr lang="cs-CZ" dirty="0" err="1" smtClean="0"/>
              <a:t>Becciu</a:t>
            </a:r>
            <a:r>
              <a:rPr lang="cs-CZ" dirty="0" smtClean="0"/>
              <a:t>      </a:t>
            </a:r>
            <a:r>
              <a:rPr lang="cs-CZ" dirty="0" err="1" smtClean="0"/>
              <a:t>Conca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Isteddos</a:t>
            </a:r>
            <a:r>
              <a:rPr lang="cs-CZ" dirty="0" smtClean="0"/>
              <a:t>   </a:t>
            </a:r>
            <a:r>
              <a:rPr lang="cs-CZ" dirty="0" err="1" smtClean="0"/>
              <a:t>Piciocheddos</a:t>
            </a:r>
            <a:r>
              <a:rPr lang="cs-CZ" dirty="0" smtClean="0"/>
              <a:t>  </a:t>
            </a:r>
            <a:r>
              <a:rPr lang="cs-CZ" dirty="0" err="1" smtClean="0"/>
              <a:t>Pitzinnu</a:t>
            </a:r>
            <a:r>
              <a:rPr lang="cs-CZ" dirty="0" smtClean="0"/>
              <a:t>  </a:t>
            </a:r>
            <a:r>
              <a:rPr lang="cs-CZ" dirty="0" err="1" smtClean="0"/>
              <a:t>Bucallotto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Il</a:t>
            </a:r>
            <a:r>
              <a:rPr lang="cs-CZ" dirty="0" smtClean="0"/>
              <a:t> primo </a:t>
            </a:r>
            <a:r>
              <a:rPr lang="cs-CZ" dirty="0" err="1" smtClean="0"/>
              <a:t>dizionario</a:t>
            </a:r>
            <a:r>
              <a:rPr lang="cs-CZ" dirty="0" smtClean="0"/>
              <a:t> </a:t>
            </a:r>
            <a:r>
              <a:rPr lang="cs-CZ" dirty="0" err="1" smtClean="0"/>
              <a:t>sardo</a:t>
            </a:r>
            <a:r>
              <a:rPr lang="cs-CZ" dirty="0" smtClean="0"/>
              <a:t> – </a:t>
            </a:r>
            <a:r>
              <a:rPr lang="cs-CZ" dirty="0" err="1" smtClean="0"/>
              <a:t>italiano</a:t>
            </a:r>
            <a:r>
              <a:rPr lang="cs-CZ" dirty="0" smtClean="0"/>
              <a:t> – </a:t>
            </a:r>
            <a:r>
              <a:rPr lang="cs-CZ" dirty="0" err="1" smtClean="0"/>
              <a:t>sardo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/>
              <a:t>nel</a:t>
            </a:r>
            <a:r>
              <a:rPr lang="cs-CZ" dirty="0" smtClean="0"/>
              <a:t> 1851 – </a:t>
            </a:r>
            <a:r>
              <a:rPr lang="cs-CZ" dirty="0" err="1" smtClean="0"/>
              <a:t>Giovanni</a:t>
            </a:r>
            <a:r>
              <a:rPr lang="cs-CZ" dirty="0" smtClean="0"/>
              <a:t> </a:t>
            </a:r>
            <a:r>
              <a:rPr lang="cs-CZ" dirty="0" err="1" smtClean="0"/>
              <a:t>Spano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sardegnadigitallibrary.it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Il</a:t>
            </a:r>
            <a:r>
              <a:rPr lang="cs-CZ" dirty="0" smtClean="0"/>
              <a:t> primo </a:t>
            </a:r>
            <a:r>
              <a:rPr lang="cs-CZ" dirty="0" err="1" smtClean="0"/>
              <a:t>studioso</a:t>
            </a:r>
            <a:r>
              <a:rPr lang="cs-CZ" dirty="0" smtClean="0"/>
              <a:t> </a:t>
            </a:r>
            <a:r>
              <a:rPr lang="cs-CZ" dirty="0" err="1" smtClean="0"/>
              <a:t>della</a:t>
            </a:r>
            <a:r>
              <a:rPr lang="cs-CZ" dirty="0" smtClean="0"/>
              <a:t> </a:t>
            </a:r>
            <a:r>
              <a:rPr lang="cs-CZ" dirty="0" err="1" smtClean="0"/>
              <a:t>lingua</a:t>
            </a:r>
            <a:r>
              <a:rPr lang="cs-CZ" dirty="0" smtClean="0"/>
              <a:t> </a:t>
            </a:r>
            <a:r>
              <a:rPr lang="cs-CZ" dirty="0" err="1" smtClean="0"/>
              <a:t>sarda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Max Leopold Wagner</a:t>
            </a:r>
          </a:p>
          <a:p>
            <a:pPr>
              <a:buNone/>
            </a:pPr>
            <a:r>
              <a:rPr lang="cs-CZ" dirty="0" smtClean="0"/>
              <a:t> „La </a:t>
            </a:r>
            <a:r>
              <a:rPr lang="cs-CZ" dirty="0" err="1" smtClean="0"/>
              <a:t>lingua</a:t>
            </a:r>
            <a:r>
              <a:rPr lang="cs-CZ" dirty="0" smtClean="0"/>
              <a:t> </a:t>
            </a:r>
            <a:r>
              <a:rPr lang="cs-CZ" dirty="0" err="1" smtClean="0"/>
              <a:t>sarda</a:t>
            </a:r>
            <a:r>
              <a:rPr lang="cs-CZ" dirty="0" smtClean="0"/>
              <a:t> – </a:t>
            </a:r>
            <a:r>
              <a:rPr lang="cs-CZ" dirty="0" err="1" smtClean="0"/>
              <a:t>storia</a:t>
            </a:r>
            <a:r>
              <a:rPr lang="cs-CZ" dirty="0" smtClean="0"/>
              <a:t>, spirito e forma“ 1950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3394472" cy="543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464</Words>
  <Application>Microsoft Office PowerPoint</Application>
  <PresentationFormat>Předvádění na obrazovce (4:3)</PresentationFormat>
  <Paragraphs>60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Sa limba sarda</vt:lpstr>
      <vt:lpstr>Sardo più di un milione di persone parla il sardo</vt:lpstr>
      <vt:lpstr>La mappa dei dialetti sardi</vt:lpstr>
      <vt:lpstr>Il sistema fonetico</vt:lpstr>
      <vt:lpstr> </vt:lpstr>
      <vt:lpstr>Morfologia</vt:lpstr>
      <vt:lpstr>Lessico</vt:lpstr>
      <vt:lpstr>Fonti</vt:lpstr>
      <vt:lpstr>?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 Haničák</dc:creator>
  <cp:lastModifiedBy>Honza Haničák</cp:lastModifiedBy>
  <cp:revision>103</cp:revision>
  <dcterms:created xsi:type="dcterms:W3CDTF">2013-12-01T14:15:45Z</dcterms:created>
  <dcterms:modified xsi:type="dcterms:W3CDTF">2013-12-03T00:52:57Z</dcterms:modified>
</cp:coreProperties>
</file>