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a podtitu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3A3A"/>
                </a:solidFill>
              </a:rPr>
              <a:t>Text názvu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1</a:t>
            </a:r>
            <a:endParaRPr sz="3800">
              <a:solidFill>
                <a:srgbClr val="32323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2</a:t>
            </a:r>
            <a:endParaRPr sz="3800">
              <a:solidFill>
                <a:srgbClr val="32323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3</a:t>
            </a:r>
            <a:endParaRPr sz="3800">
              <a:solidFill>
                <a:srgbClr val="32323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4</a:t>
            </a:r>
            <a:endParaRPr sz="3800">
              <a:solidFill>
                <a:srgbClr val="32323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33493" y="467357"/>
            <a:ext cx="12135559" cy="8814370"/>
          </a:xfrm>
          <a:prstGeom prst="roundRect">
            <a:avLst>
              <a:gd name="adj" fmla="val 1462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  <a:round/>
          </a:ln>
          <a:effectLst>
            <a:outerShdw sx="100000" sy="100000" kx="0" ky="0" algn="b" rotWithShape="0" blurRad="101600" dist="63500" dir="5400000">
              <a:srgbClr val="000000">
                <a:alpha val="25000"/>
              </a:srgbClr>
            </a:outerShdw>
          </a:effectLst>
        </p:spPr>
        <p:txBody>
          <a:bodyPr lIns="65021" tIns="65021" rIns="65021" bIns="65021" anchor="ctr"/>
          <a:lstStyle/>
          <a:p>
            <a:pPr lvl="0" defTabSz="914400">
              <a:defRPr sz="2400">
                <a:solidFill>
                  <a:srgbClr val="4E854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4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310" y="616372"/>
            <a:ext cx="11808180" cy="78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3A3A"/>
                </a:solidFill>
              </a:rPr>
              <a:t>Text názvu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1</a:t>
            </a:r>
            <a:endParaRPr sz="3800">
              <a:solidFill>
                <a:srgbClr val="32323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2</a:t>
            </a:r>
            <a:endParaRPr sz="3800">
              <a:solidFill>
                <a:srgbClr val="32323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3</a:t>
            </a:r>
            <a:endParaRPr sz="3800">
              <a:solidFill>
                <a:srgbClr val="32323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4</a:t>
            </a:r>
            <a:endParaRPr sz="3800">
              <a:solidFill>
                <a:srgbClr val="32323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algn="r"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lIns="0" tIns="0" rIns="0" bIns="0" anchor="ctr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výšk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nahoř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a odrážk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572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1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2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3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4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, odrážky a fotografi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4200"/>
              <a:t>Text názvu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330200" indent="-330200" defTabSz="584200">
              <a:spcBef>
                <a:spcPts val="3000"/>
              </a:spcBef>
              <a:buClrTx/>
              <a:buSzPct val="75000"/>
              <a:buFontTx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 defTabSz="584200">
              <a:spcBef>
                <a:spcPts val="3000"/>
              </a:spcBef>
              <a:buClrTx/>
              <a:buSzPct val="75000"/>
              <a:buFontTx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 defTabSz="584200">
              <a:spcBef>
                <a:spcPts val="3000"/>
              </a:spcBef>
              <a:buClrTx/>
              <a:buSzPct val="75000"/>
              <a:buFontTx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 defTabSz="584200">
              <a:spcBef>
                <a:spcPts val="3000"/>
              </a:spcBef>
              <a:buClrTx/>
              <a:buSzPct val="75000"/>
              <a:buFontTx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 defTabSz="584200">
              <a:spcBef>
                <a:spcPts val="3000"/>
              </a:spcBef>
              <a:buClrTx/>
              <a:buSzPct val="75000"/>
              <a:buFontTx/>
              <a:buChar char="•"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4572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spcBef>
                <a:spcPts val="4200"/>
              </a:spcBef>
              <a:buClrTx/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1</a:t>
            </a:r>
            <a:endParaRPr sz="3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2</a:t>
            </a:r>
            <a:endParaRPr sz="3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3</a:t>
            </a:r>
            <a:endParaRPr sz="3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4</a:t>
            </a:r>
            <a:endParaRPr sz="3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3 na výšk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defTabSz="5842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1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2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3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4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33493" y="467357"/>
            <a:ext cx="12135559" cy="8814370"/>
          </a:xfrm>
          <a:prstGeom prst="roundRect">
            <a:avLst>
              <a:gd name="adj" fmla="val 1462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  <a:round/>
          </a:ln>
          <a:effectLst>
            <a:outerShdw sx="100000" sy="100000" kx="0" ky="0" algn="b" rotWithShape="0" blurRad="101600" dist="63500" dir="5400000">
              <a:srgbClr val="000000">
                <a:alpha val="25000"/>
              </a:srgbClr>
            </a:outerShdw>
          </a:effectLst>
        </p:spPr>
        <p:txBody>
          <a:bodyPr lIns="65021" tIns="65021" rIns="65021" bIns="65021" anchor="ctr"/>
          <a:lstStyle/>
          <a:p>
            <a:pPr lvl="0" defTabSz="914400">
              <a:defRPr sz="2400">
                <a:solidFill>
                  <a:srgbClr val="4E8542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310" y="616372"/>
            <a:ext cx="11808180" cy="442073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sldNum" sz="quarter" idx="2"/>
          </p:nvPr>
        </p:nvSpPr>
        <p:spPr>
          <a:xfrm>
            <a:off x="11873651" y="8865788"/>
            <a:ext cx="650244" cy="345943"/>
          </a:xfrm>
          <a:prstGeom prst="rect">
            <a:avLst/>
          </a:prstGeom>
          <a:ln w="12700">
            <a:miter lim="400000"/>
          </a:ln>
        </p:spPr>
        <p:txBody>
          <a:bodyPr lIns="65021" tIns="65021" rIns="65021" bIns="65021" anchor="b">
            <a:spAutoFit/>
          </a:bodyPr>
          <a:lstStyle>
            <a:lvl1pPr algn="r" defTabSz="914400">
              <a:defRPr sz="1400">
                <a:solidFill>
                  <a:srgbClr val="A7A3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650239" y="390593"/>
            <a:ext cx="11704322" cy="188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1" tIns="65021" rIns="65021" bIns="65021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3A3A"/>
                </a:solidFill>
              </a:rPr>
              <a:t>Text názvu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1" tIns="65021" rIns="65021" bIns="65021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1</a:t>
            </a:r>
            <a:endParaRPr sz="3800">
              <a:solidFill>
                <a:srgbClr val="323232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2</a:t>
            </a:r>
            <a:endParaRPr sz="3800">
              <a:solidFill>
                <a:srgbClr val="323232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3</a:t>
            </a:r>
            <a:endParaRPr sz="3800">
              <a:solidFill>
                <a:srgbClr val="323232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4</a:t>
            </a:r>
            <a:endParaRPr sz="3800">
              <a:solidFill>
                <a:srgbClr val="323232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23232"/>
                </a:solidFill>
              </a:rP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1pPr>
      <a:lvl2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2pPr>
      <a:lvl3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3pPr>
      <a:lvl4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4pPr>
      <a:lvl5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5pPr>
      <a:lvl6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6pPr>
      <a:lvl7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7pPr>
      <a:lvl8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8pPr>
      <a:lvl9pPr>
        <a:defRPr sz="5000">
          <a:solidFill>
            <a:srgbClr val="FF3A3A"/>
          </a:solidFill>
          <a:latin typeface="Verdana Bold"/>
          <a:ea typeface="Verdana Bold"/>
          <a:cs typeface="Verdana Bold"/>
          <a:sym typeface="Verdana Bold"/>
        </a:defRPr>
      </a:lvl9pPr>
    </p:titleStyle>
    <p:bodyStyle>
      <a:lvl1pPr marL="359793" indent="-359793">
        <a:spcBef>
          <a:spcPts val="200"/>
        </a:spcBef>
        <a:buClr>
          <a:srgbClr val="FF0000"/>
        </a:buClr>
        <a:buSzPct val="80000"/>
        <a:buFont typeface="Wingdings 2"/>
        <a:buChar char="●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1pPr>
      <a:lvl2pPr marL="840314" indent="-492653">
        <a:spcBef>
          <a:spcPts val="200"/>
        </a:spcBef>
        <a:buClr>
          <a:srgbClr val="FF0000"/>
        </a:buClr>
        <a:buSzPct val="100000"/>
        <a:buFont typeface="Wingdings 2"/>
        <a:buChar char="◦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2pPr>
      <a:lvl3pPr marL="1092550" indent="-489300">
        <a:spcBef>
          <a:spcPts val="200"/>
        </a:spcBef>
        <a:buClr>
          <a:srgbClr val="FF0000"/>
        </a:buClr>
        <a:buSzPct val="100000"/>
        <a:buFont typeface="Wingdings 2"/>
        <a:buChar char="●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3pPr>
      <a:lvl4pPr marL="1407758" indent="-566383">
        <a:spcBef>
          <a:spcPts val="200"/>
        </a:spcBef>
        <a:buClr>
          <a:srgbClr val="FF0000"/>
        </a:buClr>
        <a:buSzPct val="112000"/>
        <a:buFont typeface="Wingdings 2"/>
        <a:buChar char="◦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4pPr>
      <a:lvl5pPr marL="1693508" indent="-596547">
        <a:spcBef>
          <a:spcPts val="200"/>
        </a:spcBef>
        <a:buClr>
          <a:srgbClr val="FF0000"/>
        </a:buClr>
        <a:buSzPct val="100000"/>
        <a:buFont typeface="Wingdings 2"/>
        <a:buChar char="●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5pPr>
      <a:lvl6pPr marL="2150708" indent="-596545">
        <a:spcBef>
          <a:spcPts val="200"/>
        </a:spcBef>
        <a:buClr>
          <a:srgbClr val="FF0000"/>
        </a:buClr>
        <a:buSzPct val="100000"/>
        <a:buFont typeface="Wingdings 2"/>
        <a:buChar char="•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6pPr>
      <a:lvl7pPr marL="2607908" indent="-596545">
        <a:spcBef>
          <a:spcPts val="200"/>
        </a:spcBef>
        <a:buClr>
          <a:srgbClr val="FF0000"/>
        </a:buClr>
        <a:buSzPct val="100000"/>
        <a:buFont typeface="Wingdings 2"/>
        <a:buChar char="•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7pPr>
      <a:lvl8pPr marL="3065108" indent="-596545">
        <a:spcBef>
          <a:spcPts val="200"/>
        </a:spcBef>
        <a:buClr>
          <a:srgbClr val="FF0000"/>
        </a:buClr>
        <a:buSzPct val="100000"/>
        <a:buFont typeface="Wingdings 2"/>
        <a:buChar char="•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8pPr>
      <a:lvl9pPr marL="3522307" indent="-596545">
        <a:spcBef>
          <a:spcPts val="200"/>
        </a:spcBef>
        <a:buClr>
          <a:srgbClr val="FF0000"/>
        </a:buClr>
        <a:buSzPct val="100000"/>
        <a:buFont typeface="Wingdings 2"/>
        <a:buChar char="•"/>
        <a:defRPr sz="3800">
          <a:solidFill>
            <a:srgbClr val="323232"/>
          </a:solidFill>
          <a:latin typeface="Verdana"/>
          <a:ea typeface="Verdana"/>
          <a:cs typeface="Verdana"/>
          <a:sym typeface="Verdan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users2.unimi.it/labs/pdf/3/italiano%20regionale.pdf" TargetMode="External"/><Relationship Id="rId3" Type="http://schemas.openxmlformats.org/officeDocument/2006/relationships/hyperlink" Target="http://www.treccani.it/enciclopedia/italiano-regionale_(Enciclopedia_dell'Italiano)/" TargetMode="External"/><Relationship Id="rId4" Type="http://schemas.openxmlformats.org/officeDocument/2006/relationships/hyperlink" Target="http://www.orioles.it/materiali/pn/Italiano_regionale.pdf" TargetMode="External"/><Relationship Id="rId5" Type="http://schemas.openxmlformats.org/officeDocument/2006/relationships/hyperlink" Target="http://it.wikipedia.org/wiki/Varianti_regionali_della_lingua_italiana" TargetMode="External"/><Relationship Id="rId6" Type="http://schemas.openxmlformats.org/officeDocument/2006/relationships/hyperlink" Target="http://it.wikipedia.org/wiki/Dialetto" TargetMode="External"/><Relationship Id="rId7" Type="http://schemas.openxmlformats.org/officeDocument/2006/relationships/hyperlink" Target="http://www.viagginrete-it.it/images/italia668.gif" TargetMode="External"/><Relationship Id="rId8" Type="http://schemas.openxmlformats.org/officeDocument/2006/relationships/hyperlink" Target="http://upload.wikimedia.org/wikipedia/commons/thumb/d/db/Italia_centrale.svg/2000px-Italia_centrale.svg.png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1027288" y="1088247"/>
            <a:ext cx="11054082" cy="3826938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r">
              <a:lnSpc>
                <a:spcPct val="150000"/>
              </a:lnSpc>
              <a:defRPr b="1" sz="6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3A3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ITALIANI REGIONALI</a:t>
            </a:r>
          </a:p>
        </p:txBody>
      </p:sp>
      <p:pic>
        <p:nvPicPr>
          <p:cNvPr id="55" name="image4.png" descr="http://upload.wikimedia.org/wikipedia/en/thumb/0/03/Flag_of_Italy.svg/1500px-Flag_of_Italy.sv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5554" y="5696372"/>
            <a:ext cx="9211738" cy="3276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104" name="Shape 104"/>
          <p:cNvSpPr/>
          <p:nvPr>
            <p:ph type="title"/>
          </p:nvPr>
        </p:nvSpPr>
        <p:spPr>
          <a:xfrm>
            <a:off x="650239" y="8344585"/>
            <a:ext cx="11704322" cy="100047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sarde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650239" y="2392791"/>
            <a:ext cx="11704322" cy="4250047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quasi nessuna distinzione tra consonanti singole e rafforzate (p.e. „r“  X  „rr“)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volere + participio passato -&gt; necessità                  (p.e. affitto vuole pagato)</a:t>
            </a:r>
          </a:p>
        </p:txBody>
      </p:sp>
      <p:pic>
        <p:nvPicPr>
          <p:cNvPr id="106" name="pasted-image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93286" y="6834680"/>
            <a:ext cx="1789226" cy="2092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109" name="Shape 109"/>
          <p:cNvSpPr/>
          <p:nvPr>
            <p:ph type="title"/>
          </p:nvPr>
        </p:nvSpPr>
        <p:spPr>
          <a:xfrm>
            <a:off x="650239" y="8358322"/>
            <a:ext cx="11704322" cy="9197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si può sentire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650239" y="1249120"/>
            <a:ext cx="11704322" cy="6537388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buondì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buongiorno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essere buono di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essere capace di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arrivare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riuscire, farcela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aver paura che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credere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andare dietro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dare retta a qualcuno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è compagno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è la stessa cosa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aria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vento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stracco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stanco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moroso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= fidanzato, innamorato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113" name="Shape 113"/>
          <p:cNvSpPr/>
          <p:nvPr>
            <p:ph type="title"/>
          </p:nvPr>
        </p:nvSpPr>
        <p:spPr>
          <a:xfrm>
            <a:off x="637539" y="8322735"/>
            <a:ext cx="11704322" cy="88438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i fonti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650239" y="778933"/>
            <a:ext cx="11704322" cy="7477762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2" invalidUrl="" action="" tgtFrame="" tooltip="" history="1" highlightClick="0" endSnd="0"/>
              </a:rPr>
              <a:t>http://users2.unimi.it/labs/pdf/3/italiano%20regionale.pdf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3" invalidUrl="" action="" tgtFrame="" tooltip="" history="1" highlightClick="0" endSnd="0"/>
              </a:rPr>
              <a:t>http://www.treccani.it/enciclopedia/italiano-regionale_(Enciclopedia_dell'Italiano)/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4" invalidUrl="" action="" tgtFrame="" tooltip="" history="1" highlightClick="0" endSnd="0"/>
              </a:rPr>
              <a:t>http://www.orioles.it/materiali/pn/Italiano_regionale.pdf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5" invalidUrl="" action="" tgtFrame="" tooltip="" history="1" highlightClick="0" endSnd="0"/>
              </a:rPr>
              <a:t>http://it.wikipedia.org/wiki/Varianti_regionali_della_lingua_italiana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6" invalidUrl="" action="" tgtFrame="" tooltip="" history="1" highlightClick="0" endSnd="0"/>
              </a:rPr>
              <a:t>http://it.wikipedia.org/wiki/Dialetto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323232"/>
                </a:solidFill>
              </a:rPr>
              <a:t>http://it.wiktionary.org/wiki/deittico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7" invalidUrl="" action="" tgtFrame="" tooltip="" history="1" highlightClick="0" endSnd="0"/>
              </a:rPr>
              <a:t>http://www.viagginrete-it.it/images/italia668.gif</a:t>
            </a:r>
            <a:endParaRPr sz="2700">
              <a:solidFill>
                <a:srgbClr val="323232"/>
              </a:solidFill>
            </a:endParaRPr>
          </a:p>
          <a:p>
            <a:pPr lvl="0" marL="359793" indent="-359793">
              <a:defRPr sz="1800">
                <a:solidFill>
                  <a:srgbClr val="000000"/>
                </a:solidFill>
              </a:defRPr>
            </a:pPr>
            <a:r>
              <a:rPr sz="2700" u="sng">
                <a:solidFill>
                  <a:srgbClr val="323232"/>
                </a:solidFill>
                <a:hlinkClick r:id="rId8" invalidUrl="" action="" tgtFrame="" tooltip="" history="1" highlightClick="0" endSnd="0"/>
              </a:rPr>
              <a:t>http://upload.wikimedia.org/wikipedia/commons/thumb/d/db/Italia_centrale.svg/2000px-Italia_centrale.svg.png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682975" y="7658663"/>
            <a:ext cx="11638850" cy="149691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000">
                <a:solidFill>
                  <a:srgbClr val="FF3A3A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Cos`è ?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682975" y="2228705"/>
            <a:ext cx="11638849" cy="457821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870613" indent="-87061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l`italiano variabile dal posto geografico, con influenza di un codice dialettale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870613" indent="-87061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regionale = locale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870613" indent="-87061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distinguiamo secondo la fonetica, la morfologia, il lessico e la sintassi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870613" indent="-87061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it. regionale  X  dialetto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61" name="Shape 61"/>
          <p:cNvSpPr/>
          <p:nvPr>
            <p:ph type="title"/>
          </p:nvPr>
        </p:nvSpPr>
        <p:spPr>
          <a:xfrm>
            <a:off x="650239" y="8353493"/>
            <a:ext cx="11704322" cy="887654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le varietà regionale dell`italiano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435580" y="1979902"/>
            <a:ext cx="10133639" cy="507582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settentrionale</a:t>
            </a:r>
            <a:endParaRPr sz="3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a base toscana</a:t>
            </a:r>
            <a:endParaRPr sz="3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centrale</a:t>
            </a:r>
            <a:endParaRPr sz="3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meridionale</a:t>
            </a:r>
            <a:endParaRPr sz="3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meridionale estrema</a:t>
            </a:r>
            <a:endParaRPr sz="3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3800">
                <a:latin typeface="Helvetica Neue"/>
                <a:ea typeface="Helvetica Neue"/>
                <a:cs typeface="Helvetica Neue"/>
                <a:sym typeface="Helvetica Neue"/>
              </a:rPr>
              <a:t>sarde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875" y="896227"/>
            <a:ext cx="5862622" cy="724317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650239" y="8373228"/>
            <a:ext cx="11704322" cy="91533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gli italiani regionali</a:t>
            </a:r>
          </a:p>
        </p:txBody>
      </p:sp>
      <p:sp>
        <p:nvSpPr>
          <p:cNvPr id="67" name="Shape 67"/>
          <p:cNvSpPr/>
          <p:nvPr/>
        </p:nvSpPr>
        <p:spPr>
          <a:xfrm>
            <a:off x="1737443" y="2825650"/>
            <a:ext cx="2150778" cy="164133"/>
          </a:xfrm>
          <a:prstGeom prst="line">
            <a:avLst/>
          </a:prstGeom>
          <a:ln w="25400">
            <a:solidFill>
              <a:srgbClr val="AD584F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68" name="Shape 68"/>
          <p:cNvSpPr/>
          <p:nvPr/>
        </p:nvSpPr>
        <p:spPr>
          <a:xfrm flipV="1">
            <a:off x="2278802" y="2991081"/>
            <a:ext cx="1771164" cy="1156137"/>
          </a:xfrm>
          <a:prstGeom prst="line">
            <a:avLst/>
          </a:prstGeom>
          <a:ln w="25400">
            <a:solidFill>
              <a:srgbClr val="AD584F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69" name="Shape 69"/>
          <p:cNvSpPr/>
          <p:nvPr/>
        </p:nvSpPr>
        <p:spPr>
          <a:xfrm flipH="1">
            <a:off x="3041374" y="4311951"/>
            <a:ext cx="2047715" cy="707530"/>
          </a:xfrm>
          <a:prstGeom prst="line">
            <a:avLst/>
          </a:prstGeom>
          <a:ln w="25400">
            <a:solidFill>
              <a:srgbClr val="AD584F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70" name="Shape 70"/>
          <p:cNvSpPr/>
          <p:nvPr/>
        </p:nvSpPr>
        <p:spPr>
          <a:xfrm flipV="1">
            <a:off x="4647981" y="5417655"/>
            <a:ext cx="1896744" cy="1085952"/>
          </a:xfrm>
          <a:prstGeom prst="line">
            <a:avLst/>
          </a:prstGeom>
          <a:ln w="25400">
            <a:solidFill>
              <a:srgbClr val="AD584F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pic>
        <p:nvPicPr>
          <p:cNvPr id="7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8759" y="1291401"/>
            <a:ext cx="5782511" cy="6748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650239" y="8404293"/>
            <a:ext cx="11704322" cy="794239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settentrionale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650239" y="1949832"/>
            <a:ext cx="11704322" cy="5135964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pronuncia sonora della „s“ intervocalica (p.e. isola [izola] 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„z“ più come sibilante sorda „s“ (p.e. mazza [massa], azione [assjone])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articolo determinativo davanti a nomi propri (il Francesco)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passato prossimo al posto di passato remoto</a:t>
            </a:r>
          </a:p>
        </p:txBody>
      </p:sp>
      <p:pic>
        <p:nvPicPr>
          <p:cNvPr id="7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7085" y="6288916"/>
            <a:ext cx="2334451" cy="2753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650239" y="8328093"/>
            <a:ext cx="11704322" cy="879419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a base toscana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650239" y="2026234"/>
            <a:ext cx="11704322" cy="4983160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occlusive intervocaliche [p, t, k] come fricative [f, q, h] (p.e. capire [kafire], manica [maniha] 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„ò“ al posto di „uò“ (p.e. buono [bono] 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articolo ai pronomi possessivi (p.e. la mia madre)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questo  x  </a:t>
            </a: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codesto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 x  quello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piccino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piccolo</a:t>
            </a:r>
          </a:p>
        </p:txBody>
      </p:sp>
      <p:pic>
        <p:nvPicPr>
          <p:cNvPr id="8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67899" y="6480329"/>
            <a:ext cx="2319569" cy="2547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650239" y="8378893"/>
            <a:ext cx="11704322" cy="8848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centrale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650239" y="2108292"/>
            <a:ext cx="11704322" cy="4819044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affricazione della „s“ dopo „l, r, n“ (p.r. borsa [bortsa], corso [kortso], pensare [pentsare] 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indebolita doppia „rr“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stare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essere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de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di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me, te, se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mi, ti, si</a:t>
            </a:r>
          </a:p>
        </p:txBody>
      </p:sp>
      <p:pic>
        <p:nvPicPr>
          <p:cNvPr id="8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8816" y="6049137"/>
            <a:ext cx="2516205" cy="296786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 flipH="1">
            <a:off x="10297467" y="6954837"/>
            <a:ext cx="307827" cy="452687"/>
          </a:xfrm>
          <a:prstGeom prst="line">
            <a:avLst/>
          </a:prstGeom>
          <a:ln w="254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88" name="Shape 88"/>
          <p:cNvSpPr/>
          <p:nvPr/>
        </p:nvSpPr>
        <p:spPr>
          <a:xfrm>
            <a:off x="10298144" y="6969273"/>
            <a:ext cx="306474" cy="423814"/>
          </a:xfrm>
          <a:prstGeom prst="line">
            <a:avLst/>
          </a:prstGeom>
          <a:ln w="254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91" name="Shape 91"/>
          <p:cNvSpPr/>
          <p:nvPr>
            <p:ph type="title"/>
          </p:nvPr>
        </p:nvSpPr>
        <p:spPr>
          <a:xfrm>
            <a:off x="650239" y="8372060"/>
            <a:ext cx="11704322" cy="928724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meridionale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xfrm>
            <a:off x="650239" y="2247220"/>
            <a:ext cx="11704322" cy="5259160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rinforzamento delle consonanti intervocaliche (p.e. „b“ - probabilmente [probbabbilmente]) )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preposizioni con oggetto animato (p.e. ho visto </a:t>
            </a: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Francesco)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tenere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avere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faticare / travagliare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 per lavorare</a:t>
            </a:r>
          </a:p>
        </p:txBody>
      </p:sp>
      <p:pic>
        <p:nvPicPr>
          <p:cNvPr id="9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7126" y="6404897"/>
            <a:ext cx="2256745" cy="266183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 flipH="1">
            <a:off x="11635364" y="8379155"/>
            <a:ext cx="352614" cy="262408"/>
          </a:xfrm>
          <a:prstGeom prst="line">
            <a:avLst/>
          </a:prstGeom>
          <a:ln w="254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95" name="Shape 95"/>
          <p:cNvSpPr/>
          <p:nvPr/>
        </p:nvSpPr>
        <p:spPr>
          <a:xfrm>
            <a:off x="11661605" y="8364184"/>
            <a:ext cx="315640" cy="320470"/>
          </a:xfrm>
          <a:prstGeom prst="line">
            <a:avLst/>
          </a:prstGeom>
          <a:ln w="254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A7A399"/>
                </a:solidFill>
              </a:rPr>
            </a:fld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50239" y="8344585"/>
            <a:ext cx="11704322" cy="9628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FF3A3A"/>
                </a:solidFill>
              </a:rPr>
              <a:t>la varietà meridionale estrema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650239" y="1390734"/>
            <a:ext cx="11704322" cy="4495765"/>
          </a:xfrm>
          <a:prstGeom prst="rect">
            <a:avLst/>
          </a:prstGeom>
        </p:spPr>
        <p:txBody>
          <a:bodyPr/>
          <a:lstStyle/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nessuna distinzione dei vocali chiuse e loro corrispondenti aperte (ɛ X e, ɔ X o)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passato remoto al posto di passato prossimo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verbo a fine di frase (Io </a:t>
            </a:r>
            <a:r>
              <a:rPr i="1" sz="3600"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.)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9793" indent="-359793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latin typeface="Helvetica Neue"/>
                <a:ea typeface="Helvetica Neue"/>
                <a:cs typeface="Helvetica Neue"/>
                <a:sym typeface="Helvetica Neue"/>
              </a:rPr>
              <a:t>cannoli siciliani</a:t>
            </a:r>
          </a:p>
        </p:txBody>
      </p:sp>
      <p:pic>
        <p:nvPicPr>
          <p:cNvPr id="100" name="pasted-image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4364" y="6885596"/>
            <a:ext cx="2398351" cy="1761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tif"/>
          <p:cNvPicPr/>
          <p:nvPr/>
        </p:nvPicPr>
        <p:blipFill>
          <a:blip r:embed="rId3">
            <a:extLst/>
          </a:blip>
          <a:srcRect l="2361" t="3853" r="2361" b="3853"/>
          <a:stretch>
            <a:fillRect/>
          </a:stretch>
        </p:blipFill>
        <p:spPr>
          <a:xfrm>
            <a:off x="740695" y="5469670"/>
            <a:ext cx="4388448" cy="283401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76200" dir="552000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