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58" r:id="rId7"/>
    <p:sldId id="263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>
      <p:cViewPr varScale="1">
        <p:scale>
          <a:sx n="69" d="100"/>
          <a:sy n="69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77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30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81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85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61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74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98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8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5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6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1C19-D0D3-419F-A900-5067FD564BBF}" type="datetimeFigureOut">
              <a:rPr lang="cs-CZ" smtClean="0"/>
              <a:t>26. 11. 2014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EA294-BE8C-4A32-BF09-2A4060C783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83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304256"/>
          </a:xfrm>
        </p:spPr>
        <p:txBody>
          <a:bodyPr>
            <a:normAutofit/>
          </a:bodyPr>
          <a:lstStyle/>
          <a:p>
            <a:r>
              <a:rPr lang="cs-CZ" sz="6000" b="1" i="1" u="sng" dirty="0" err="1" smtClean="0">
                <a:latin typeface="Baskerville Old Face" pitchFamily="18" charset="0"/>
              </a:rPr>
              <a:t>Italiano</a:t>
            </a:r>
            <a:r>
              <a:rPr lang="cs-CZ" sz="6000" b="1" i="1" u="sng" dirty="0" smtClean="0">
                <a:latin typeface="Baskerville Old Face" pitchFamily="18" charset="0"/>
              </a:rPr>
              <a:t> dei </a:t>
            </a:r>
            <a:r>
              <a:rPr lang="cs-CZ" sz="6000" b="1" i="1" u="sng" dirty="0" err="1" smtClean="0">
                <a:latin typeface="Baskerville Old Face" pitchFamily="18" charset="0"/>
              </a:rPr>
              <a:t>fumetti</a:t>
            </a:r>
            <a:endParaRPr lang="cs-CZ" sz="6000" b="1" i="1" u="sng" dirty="0">
              <a:latin typeface="Baskerville Old Fac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Helenka Steinerová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Lukášek Hudec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Palackého Univerzita Olomouc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14.11.2014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9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7920880" cy="58326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30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cosa é „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fumetto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“???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Il </a:t>
            </a:r>
            <a:r>
              <a:rPr lang="it-IT" b="1" dirty="0"/>
              <a:t>fumetto</a:t>
            </a:r>
            <a:r>
              <a:rPr lang="it-IT" dirty="0"/>
              <a:t> è un linguaggio costituito da più codici, tra i quali si distinguono principalmente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 testo</a:t>
            </a:r>
            <a:r>
              <a:rPr lang="it-IT" dirty="0"/>
              <a:t> (di cui sono esempio i cosiddetti "fumetti", da cui il nome del linguaggio nel suo </a:t>
            </a:r>
            <a:r>
              <a:rPr lang="it-IT" dirty="0" smtClean="0"/>
              <a:t>complesso</a:t>
            </a:r>
            <a:r>
              <a:rPr lang="cs-CZ" dirty="0" smtClean="0"/>
              <a:t>)</a:t>
            </a:r>
          </a:p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'immagine</a:t>
            </a:r>
            <a:r>
              <a:rPr lang="it-IT" dirty="0"/>
              <a:t> (per </a:t>
            </a:r>
            <a:r>
              <a:rPr lang="it-IT" dirty="0" smtClean="0"/>
              <a:t>mezzo</a:t>
            </a:r>
            <a:r>
              <a:rPr lang="cs-CZ" dirty="0" smtClean="0"/>
              <a:t> d</a:t>
            </a:r>
            <a:r>
              <a:rPr lang="it-IT" dirty="0" smtClean="0"/>
              <a:t>i</a:t>
            </a:r>
            <a:r>
              <a:rPr lang="it-IT" dirty="0"/>
              <a:t> illustrazioni, colori, prospettiva, montaggio</a:t>
            </a:r>
            <a:r>
              <a:rPr lang="it-IT" dirty="0" smtClean="0"/>
              <a:t>) </a:t>
            </a:r>
            <a:endParaRPr lang="cs-CZ" dirty="0" smtClean="0"/>
          </a:p>
          <a:p>
            <a:r>
              <a:rPr lang="cs-CZ" dirty="0"/>
              <a:t>C</a:t>
            </a:r>
            <a:r>
              <a:rPr lang="it-IT" dirty="0" smtClean="0"/>
              <a:t>he </a:t>
            </a:r>
            <a:r>
              <a:rPr lang="it-IT" dirty="0"/>
              <a:t>insieme generano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temporalità </a:t>
            </a:r>
            <a:r>
              <a:rPr lang="it-IT" dirty="0"/>
              <a:t>(armonia, ritmo, narrazione</a:t>
            </a:r>
            <a:r>
              <a:rPr lang="it-IT" dirty="0" smtClean="0"/>
              <a:t>).</a:t>
            </a:r>
            <a:endParaRPr lang="cs-CZ" dirty="0" smtClean="0"/>
          </a:p>
          <a:p>
            <a:r>
              <a:rPr lang="cs-CZ" dirty="0" err="1" smtClean="0"/>
              <a:t>Qualcuno</a:t>
            </a:r>
            <a:r>
              <a:rPr lang="cs-CZ" dirty="0" smtClean="0"/>
              <a:t> </a:t>
            </a:r>
            <a:r>
              <a:rPr lang="it-IT" dirty="0" smtClean="0"/>
              <a:t>definisce </a:t>
            </a:r>
            <a:r>
              <a:rPr lang="it-IT" dirty="0"/>
              <a:t>il fumetto come </a:t>
            </a:r>
            <a:r>
              <a:rPr lang="it-IT" b="1" i="1" dirty="0"/>
              <a:t>"letteratura disegnata"</a:t>
            </a:r>
            <a:r>
              <a:rPr lang="it-IT" dirty="0"/>
              <a:t>, </a:t>
            </a:r>
            <a:r>
              <a:rPr lang="it-IT" dirty="0" smtClean="0"/>
              <a:t>mentre</a:t>
            </a:r>
            <a:r>
              <a:rPr lang="cs-CZ" dirty="0"/>
              <a:t> </a:t>
            </a:r>
            <a:r>
              <a:rPr lang="cs-CZ" dirty="0" err="1" smtClean="0"/>
              <a:t>qualcuno</a:t>
            </a:r>
            <a:r>
              <a:rPr lang="it-IT" dirty="0"/>
              <a:t> lo definisce come </a:t>
            </a:r>
            <a:r>
              <a:rPr lang="it-IT" b="1" i="1" dirty="0"/>
              <a:t>"arte </a:t>
            </a:r>
            <a:r>
              <a:rPr lang="it-IT" b="1" i="1" dirty="0" smtClean="0"/>
              <a:t>sequenziale„</a:t>
            </a:r>
            <a:endParaRPr lang="cs-CZ" b="1" i="1" dirty="0" smtClean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95387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556792"/>
            <a:ext cx="8136905" cy="5112568"/>
          </a:xfrm>
        </p:spPr>
      </p:pic>
    </p:spTree>
    <p:extLst>
      <p:ext uri="{BB962C8B-B14F-4D97-AF65-F5344CB8AC3E}">
        <p14:creationId xmlns:p14="http://schemas.microsoft.com/office/powerpoint/2010/main" val="215513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Storia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fumetto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La storia di questo linguaggio, fenomeno </a:t>
            </a:r>
            <a:r>
              <a:rPr lang="it-IT" dirty="0" smtClean="0"/>
              <a:t>diffuso </a:t>
            </a:r>
            <a:r>
              <a:rPr lang="cs-CZ" dirty="0"/>
              <a:t>n</a:t>
            </a:r>
            <a:r>
              <a:rPr lang="it-IT" dirty="0" smtClean="0"/>
              <a:t>el </a:t>
            </a:r>
            <a:r>
              <a:rPr lang="it-IT" dirty="0"/>
              <a:t>corso del Novecento ma con radici nel secolo </a:t>
            </a:r>
            <a:r>
              <a:rPr lang="it-IT" dirty="0" smtClean="0"/>
              <a:t>precedente</a:t>
            </a:r>
            <a:r>
              <a:rPr lang="cs-CZ" dirty="0" smtClean="0"/>
              <a:t>.</a:t>
            </a:r>
          </a:p>
          <a:p>
            <a:r>
              <a:rPr lang="it-IT" dirty="0"/>
              <a:t>può essere fatta risalire via via a diverse epoche: dalle vetrate illustrate delle cattedrali gotiche alle scene sequenziali della vita di Gesù e del calvario, sino alle miniature manoscritte medievali, alle illustrazioni dei testi antichi greci e latini e addirittura, per qualcuno, sino alla </a:t>
            </a:r>
            <a:r>
              <a:rPr lang="it-IT" dirty="0" smtClean="0"/>
              <a:t>preistoria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88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Grazie</a:t>
            </a:r>
            <a:r>
              <a:rPr lang="cs-CZ" dirty="0" smtClean="0"/>
              <a:t> per la </a:t>
            </a:r>
            <a:r>
              <a:rPr lang="cs-CZ" dirty="0" err="1" smtClean="0"/>
              <a:t>vostra</a:t>
            </a:r>
            <a:r>
              <a:rPr lang="cs-CZ" dirty="0" smtClean="0"/>
              <a:t> </a:t>
            </a:r>
            <a:r>
              <a:rPr lang="cs-CZ" dirty="0" err="1" smtClean="0"/>
              <a:t>attenzione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8280920" cy="5472608"/>
          </a:xfrm>
        </p:spPr>
      </p:pic>
    </p:spTree>
    <p:extLst>
      <p:ext uri="{BB962C8B-B14F-4D97-AF65-F5344CB8AC3E}">
        <p14:creationId xmlns:p14="http://schemas.microsoft.com/office/powerpoint/2010/main" val="2705951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ingua dei 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fumetti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fumetto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arte</a:t>
            </a:r>
            <a:r>
              <a:rPr lang="cs-CZ" dirty="0"/>
              <a:t> </a:t>
            </a:r>
            <a:r>
              <a:rPr lang="it-IT" dirty="0" smtClean="0"/>
              <a:t>è</a:t>
            </a:r>
            <a:r>
              <a:rPr lang="cs-CZ" dirty="0" smtClean="0"/>
              <a:t> </a:t>
            </a:r>
            <a:r>
              <a:rPr lang="cs-CZ" dirty="0" err="1" smtClean="0"/>
              <a:t>influenzato</a:t>
            </a:r>
            <a:r>
              <a:rPr lang="cs-CZ" dirty="0" smtClean="0"/>
              <a:t> da societ</a:t>
            </a:r>
            <a:r>
              <a:rPr lang="it-IT" dirty="0" smtClean="0"/>
              <a:t>à</a:t>
            </a:r>
            <a:r>
              <a:rPr lang="cs-CZ" dirty="0" smtClean="0"/>
              <a:t> e </a:t>
            </a:r>
            <a:r>
              <a:rPr lang="cs-CZ" dirty="0" err="1" smtClean="0"/>
              <a:t>cultura</a:t>
            </a:r>
            <a:r>
              <a:rPr lang="cs-CZ" dirty="0" smtClean="0"/>
              <a:t> </a:t>
            </a:r>
            <a:r>
              <a:rPr lang="cs-CZ" dirty="0" err="1" smtClean="0"/>
              <a:t>nella</a:t>
            </a:r>
            <a:r>
              <a:rPr lang="cs-CZ" dirty="0" smtClean="0"/>
              <a:t> </a:t>
            </a:r>
            <a:r>
              <a:rPr lang="cs-CZ" dirty="0" err="1" smtClean="0"/>
              <a:t>quale</a:t>
            </a:r>
            <a:r>
              <a:rPr lang="cs-CZ" dirty="0" smtClean="0"/>
              <a:t> si </a:t>
            </a:r>
            <a:r>
              <a:rPr lang="cs-CZ" dirty="0" err="1" smtClean="0"/>
              <a:t>trova</a:t>
            </a:r>
            <a:endParaRPr lang="cs-CZ" dirty="0" smtClean="0"/>
          </a:p>
          <a:p>
            <a:r>
              <a:rPr lang="cs-CZ" dirty="0" err="1" smtClean="0"/>
              <a:t>Questi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</a:t>
            </a:r>
            <a:r>
              <a:rPr lang="cs-CZ" dirty="0" err="1" smtClean="0"/>
              <a:t>elementi</a:t>
            </a:r>
            <a:r>
              <a:rPr lang="cs-CZ" dirty="0" smtClean="0"/>
              <a:t> si </a:t>
            </a:r>
            <a:r>
              <a:rPr lang="cs-CZ" dirty="0" err="1" smtClean="0"/>
              <a:t>influenzano</a:t>
            </a:r>
            <a:r>
              <a:rPr lang="cs-CZ" dirty="0" smtClean="0"/>
              <a:t>, </a:t>
            </a:r>
            <a:r>
              <a:rPr lang="cs-CZ" dirty="0" err="1" smtClean="0"/>
              <a:t>cio</a:t>
            </a:r>
            <a:r>
              <a:rPr lang="it-IT" dirty="0" smtClean="0"/>
              <a:t>è</a:t>
            </a:r>
            <a:r>
              <a:rPr lang="cs-CZ" dirty="0"/>
              <a:t> </a:t>
            </a:r>
            <a:r>
              <a:rPr lang="cs-CZ" dirty="0" smtClean="0"/>
              <a:t>la forma </a:t>
            </a:r>
            <a:r>
              <a:rPr lang="cs-CZ" dirty="0" err="1" smtClean="0"/>
              <a:t>principale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fumetto</a:t>
            </a:r>
            <a:r>
              <a:rPr lang="cs-CZ" dirty="0" smtClean="0"/>
              <a:t> </a:t>
            </a:r>
            <a:r>
              <a:rPr lang="it-IT" dirty="0" smtClean="0"/>
              <a:t>è data dal lettore, come lo legge, e anche a chi  appartiene il fumetto </a:t>
            </a:r>
            <a:r>
              <a:rPr lang="cs-CZ" dirty="0" smtClean="0"/>
              <a:t>(</a:t>
            </a:r>
            <a:r>
              <a:rPr lang="cs-CZ" dirty="0" err="1" smtClean="0"/>
              <a:t>bambini</a:t>
            </a:r>
            <a:r>
              <a:rPr lang="cs-CZ" dirty="0" smtClean="0"/>
              <a:t>, </a:t>
            </a:r>
            <a:r>
              <a:rPr lang="cs-CZ" dirty="0" err="1" smtClean="0"/>
              <a:t>adulti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Il</a:t>
            </a:r>
            <a:r>
              <a:rPr lang="cs-CZ" dirty="0" smtClean="0"/>
              <a:t> </a:t>
            </a:r>
            <a:r>
              <a:rPr lang="cs-CZ" dirty="0" err="1" smtClean="0"/>
              <a:t>fumetto</a:t>
            </a:r>
            <a:r>
              <a:rPr lang="cs-CZ" dirty="0" smtClean="0"/>
              <a:t> (</a:t>
            </a:r>
            <a:r>
              <a:rPr lang="cs-CZ" dirty="0" err="1" smtClean="0"/>
              <a:t>originalmente</a:t>
            </a:r>
            <a:r>
              <a:rPr lang="cs-CZ" dirty="0" smtClean="0"/>
              <a:t>) </a:t>
            </a:r>
            <a:r>
              <a:rPr lang="cs-CZ" dirty="0" err="1" smtClean="0"/>
              <a:t>doveva</a:t>
            </a:r>
            <a:r>
              <a:rPr lang="cs-CZ" dirty="0" smtClean="0"/>
              <a:t> </a:t>
            </a:r>
            <a:r>
              <a:rPr lang="cs-CZ" dirty="0" err="1" smtClean="0"/>
              <a:t>servire</a:t>
            </a:r>
            <a:r>
              <a:rPr lang="cs-CZ" dirty="0" smtClean="0"/>
              <a:t> </a:t>
            </a:r>
            <a:r>
              <a:rPr lang="cs-CZ" dirty="0" err="1" smtClean="0"/>
              <a:t>ai</a:t>
            </a:r>
            <a:r>
              <a:rPr lang="cs-CZ" dirty="0" smtClean="0"/>
              <a:t> analfabeti, </a:t>
            </a:r>
            <a:r>
              <a:rPr lang="cs-CZ" dirty="0" err="1" smtClean="0"/>
              <a:t>grazie</a:t>
            </a:r>
            <a:r>
              <a:rPr lang="cs-CZ" dirty="0" smtClean="0"/>
              <a:t> la sua </a:t>
            </a:r>
            <a:r>
              <a:rPr lang="cs-CZ" dirty="0" err="1" smtClean="0"/>
              <a:t>comprensibilit</a:t>
            </a:r>
            <a:r>
              <a:rPr lang="it-IT" dirty="0"/>
              <a:t>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91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Grazie</a:t>
            </a:r>
            <a:r>
              <a:rPr lang="cs-CZ" dirty="0"/>
              <a:t> per la </a:t>
            </a:r>
            <a:r>
              <a:rPr lang="cs-CZ" dirty="0" err="1"/>
              <a:t>vostra</a:t>
            </a:r>
            <a:r>
              <a:rPr lang="cs-CZ" dirty="0"/>
              <a:t> </a:t>
            </a:r>
            <a:r>
              <a:rPr lang="cs-CZ" dirty="0" err="1"/>
              <a:t>attenzione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00200"/>
            <a:ext cx="8208912" cy="4925144"/>
          </a:xfrm>
        </p:spPr>
      </p:pic>
    </p:spTree>
    <p:extLst>
      <p:ext uri="{BB962C8B-B14F-4D97-AF65-F5344CB8AC3E}">
        <p14:creationId xmlns:p14="http://schemas.microsoft.com/office/powerpoint/2010/main" val="16444965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111</Words>
  <Application>Microsoft Office PowerPoint</Application>
  <PresentationFormat>Předvádění na obrazovce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Italiano dei fumetti</vt:lpstr>
      <vt:lpstr>Prezentace aplikace PowerPoint</vt:lpstr>
      <vt:lpstr>Che cosa é „un fumetto“???</vt:lpstr>
      <vt:lpstr>Prezentace aplikace PowerPoint</vt:lpstr>
      <vt:lpstr>Storia del fumetto</vt:lpstr>
      <vt:lpstr>Grazie per la vostra attenzione </vt:lpstr>
      <vt:lpstr>Lingua dei fumetti</vt:lpstr>
      <vt:lpstr>Grazie per la vostra attenzione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Italiano dei fumetti</dc:title>
  <dc:creator>sony</dc:creator>
  <cp:lastModifiedBy>sony</cp:lastModifiedBy>
  <cp:revision>13</cp:revision>
  <dcterms:created xsi:type="dcterms:W3CDTF">2014-11-14T09:54:33Z</dcterms:created>
  <dcterms:modified xsi:type="dcterms:W3CDTF">2014-11-26T08:09:47Z</dcterms:modified>
</cp:coreProperties>
</file>