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61" r:id="rId8"/>
    <p:sldId id="262" r:id="rId9"/>
    <p:sldId id="263" r:id="rId10"/>
    <p:sldId id="264" r:id="rId11"/>
    <p:sldId id="271" r:id="rId12"/>
    <p:sldId id="265" r:id="rId13"/>
    <p:sldId id="266" r:id="rId14"/>
    <p:sldId id="267" r:id="rId15"/>
    <p:sldId id="268" r:id="rId16"/>
    <p:sldId id="269" r:id="rId17"/>
    <p:sldId id="270" r:id="rId18"/>
    <p:sldId id="273"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E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284C5A76-5CB9-4510-9C1C-AF57D98637CE}" type="datetimeFigureOut">
              <a:rPr lang="sk-SK" smtClean="0"/>
              <a:t>20. 10. 2013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84C5A76-5CB9-4510-9C1C-AF57D98637CE}" type="datetimeFigureOut">
              <a:rPr lang="sk-SK" smtClean="0"/>
              <a:t>20. 10. 2013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84C5A76-5CB9-4510-9C1C-AF57D98637CE}" type="datetimeFigureOut">
              <a:rPr lang="sk-SK" smtClean="0"/>
              <a:t>20. 10. 2013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84C5A76-5CB9-4510-9C1C-AF57D98637CE}" type="datetimeFigureOut">
              <a:rPr lang="sk-SK" smtClean="0"/>
              <a:t>20. 10. 2013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284C5A76-5CB9-4510-9C1C-AF57D98637CE}" type="datetimeFigureOut">
              <a:rPr lang="sk-SK" smtClean="0"/>
              <a:t>20. 10. 2013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84C5A76-5CB9-4510-9C1C-AF57D98637CE}" type="datetimeFigureOut">
              <a:rPr lang="sk-SK" smtClean="0"/>
              <a:t>20. 10. 2013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84C5A76-5CB9-4510-9C1C-AF57D98637CE}" type="datetimeFigureOut">
              <a:rPr lang="sk-SK" smtClean="0"/>
              <a:t>20. 10. 2013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284C5A76-5CB9-4510-9C1C-AF57D98637CE}" type="datetimeFigureOut">
              <a:rPr lang="sk-SK" smtClean="0"/>
              <a:t>20. 10. 2013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84C5A76-5CB9-4510-9C1C-AF57D98637CE}" type="datetimeFigureOut">
              <a:rPr lang="sk-SK" smtClean="0"/>
              <a:t>20. 10. 2013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84C5A76-5CB9-4510-9C1C-AF57D98637CE}" type="datetimeFigureOut">
              <a:rPr lang="sk-SK" smtClean="0"/>
              <a:t>20. 10. 2013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84C5A76-5CB9-4510-9C1C-AF57D98637CE}" type="datetimeFigureOut">
              <a:rPr lang="sk-SK" smtClean="0"/>
              <a:t>20. 10. 2013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6DBCB86-76D7-46E3-AF5D-67332181A993}"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BE31">
            <a:alpha val="81000"/>
          </a:srgbClr>
        </a:soli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C5A76-5CB9-4510-9C1C-AF57D98637CE}" type="datetimeFigureOut">
              <a:rPr lang="sk-SK" smtClean="0"/>
              <a:t>20. 10. 2013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BCB86-76D7-46E3-AF5D-67332181A993}"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xQTEhQUExQWFhUWGBwYGBcYFxobGhoaHBwYGBgcGBwYHCggHBolHBoVIjEhJSkrLi4uFx8zODMsNygtLisBCgoKDg0OGxAQGiwkHyQsLCwsLCwsLCwsLCwsLCwsLCwsLCwsLCwsLCwsLCwsLCwsLCwsLCwsLCwsLCwsLCwsLP/AABEIARIAuAMBIgACEQEDEQH/xAAcAAACAgMBAQAAAAAAAAAAAAADBAIFAAEGBwj/xABDEAABAwICBwYDBQcCBQUAAAABAAIRAyEEMQUSQVFhcYEGE5GhsfAiwdEHMlLh8RQjQmJygsIzkhZDc7LSF1ODk6L/xAAaAQACAwEBAAAAAAAAAAAAAAABAgADBAUG/8QAKxEAAgIBBAECBgEFAAAAAAAAAAECEQMEEiExQRNRImGBscHwMgUUFTNx/9oADAMBAAIRAxEAPwDuaNQ7b+qJXfORO/JQotOWY3rfd8UzFNCpbmsq1Y9+ilqQqnTel6GHg16gbnDblzoOxrZJ2XiAiRK3SH34h0SB+fBbpuJMHaNnPavPdJ/aC42oUgB+Kqf8Gn/LouYx3aDE1bVK74/C06jeoZE9ZVcssUbMeiyy74PY8fpinStVq02D+ZzW8ciZKp6vbTCNP+s03/ha53/Y0+K8jpkDIBRrVdUFxBgZwq/X9kaf8fFK5SPU39tsIDaq4/8AxVPKWhbb25wt/jeD/wBN/wDiF5YTaZlCr1gAXbkFmk+kM9DiStt/v0O47T/aOymAzCnXfF3uDg1n9pAk552HHJU/YzticLTrGqC/vKneF2tBLiPjtFybea8+c+SSc5lSfUJsrtzOetqvg9C7Q/afUedXCt7pu17w1zzyF2gc56IHYTTzGVcRXxVaC5rSS8kueZM6u0kQ0QBlwC4JYUVIWuD0TT/2muf8OFZqDbUfBd0b91vWeS5LE9p8W8ycRW6VHNHg0gBUylKjk2RDtTSld33q1U86jz6ld59mPZ+piXDEV3VDRpOHdhxJD6gOyf4WndmbbCFVdg+xD8Ye9qSzDNME5GoRm1nDe7ZkLzHuOCwrabG06bdVrRAaLAAZRCnzA5VwNMFvTl0RWAWWtQx+SYoUhmkYqIGNl0SmbrYped5W2tRRCLnTA9c7SsRHRIssT8AKWi22z18kUkDO/vcsoiTOQXDfaL2r7kfstE/vXj43jOmw7ARk8+QvtCjdDQg5ukZ2z7bikXUMIQ6oLPqZtpm8huxz/IbZNh5xWqlzi97i55uXOJJPUoLQAFumLrJkyOR3MGnjiVLv3JCTlYKbKQ5qQBRWNVDZsjEg1iq9O4iAGDM3PLYrhxC5PSGI16jnbJgchYK3CrlZk1+TZj2ryWWjautTj8Jj6e+CFpAwydpsg6JP3hyPqp6Uf8McVZVTMu+9Pb9itW9ZaCyFcc4xbAR8LgnPNhO87B1Xbdm+yLHQ+oAW8dpiSTubuG31SeSMey2OGUlfg4PUO7h13c1gC+itCYWgaL8I+m00o1mtLbFrj8QHEPMz/ONy5PT32TU3Euw1Us/kfLm8Id94ddZNF2rRW/hdM4fsT2ufgaomX0HH95Tn/wDTATAePMWOwj6F0dXZWpsq03B7HgOa4bj89kcIXh//AKV43fR/+x3h/pruPs77NY/COAqYimMPMmjBqSTnBIHdniCeIToSVPk9EeJsLKTOd/Y981JsRa8+81AU+dkrQqJhua2CAhgbTbZHDasIGW9BEJvqLa1qwPL9FieiWUel9JswuHq1331GzG82DW8CXEDqvn91Z9R7qjzL3uLnHib+GyOS9J+2TH6tGjQB/wBRxe7+mmBAPNzmn+xebYYKnK6Ojosd8jAbZEpBQqHIIzFlfR2IrknIFzYIrgAM0lpF4NKoD+E+KR0NpAkFjsxcHhu6KKDcdwstQo5FB+UN4ivqtc7cD4xZcsQr3SLvgcqArTiVI5Wvnc0h3RpjWJyAHzTNCj3zpNmDLeVVB5y2I1LElsTJA/hkgdeCeUfKKMeVJKMlwdJRwFOY1Gnp9U7R0bT/AANB4ALlqmmKhyhvIX81Z9nKdWq/Xc52o3ibndHDNZ5Y51bZ0I6zCnUYX9EdXhMKIEi3quq0T8TYOdvY4rmqNW99iaoaYe34aDC474nyHqs+xtcFeTI5u2dn3pYWvAnUMm38JgP52vG9oXQtG20bxl+a8lPazEUnfvGTedVw1bcDC7zs1pltelq08mwQDm1v4Txbly1d624bSpmHNHyX725LGz4IReIvkpTkd2w/NXoyj1O5Pvmie+iXw9pR9/GyhCbb81Hus/ef6rYHosZeRkVEiWbbTFoPRYsY7OfTwWJgHgP2pYrvMe4f+3TYzx1qn+apcI0QtdocR3mKrv31X+AOqPIBDY6GlZcnLO3pfhQWmZJPFEqVICTo1EP9rDwCOoVew0eskvmT0hW/du4iPFUtCpquDhsP6prSNTIdfokJV8I0jl6nK5ZL9i6xBHduJ3eapHJ3SFaYGwAFJQjBUhdRPdLjwaCxSDCeKewminOu74W7Zz8PqmbS7KoY5TdRQnRpSeG1ejYDCBjA1ogAfr1XIYaiHPaGgxrADiJEkruyRAWfM26NOKCiI1my6AYXSYauyhTgC3DMk26k/NVFDDkmY424JKvi9Z15ABsL7IvA93VTW7hFiHu0T3OgPaIIzBmCMwYsDkr37M8F3brnNr3HkCxo+qoXY+pUBw4parGNDy8i+cDVAsJnbORsrzsnpDVcGkS5sgDe0xrAcZaCOUWVuJ7aTKsqtOjv307WWmUoClharXAEEFpAIIOwhHAAyWswE6TgOqKx3jmhNJjOyIwyUOwEdeOBWw7LZ098VEtk3znNEqAC0yiiGwIvKxRy3LExD5apySScySUau6G8yh0lLFZAcVkfZ2ocQA97qtJ3D9FXYepDhuyKNjnwdXx+SWIVkVwYss3u48Bsf9/ogBslFxTpM72g+SFTN7ZoroqnzJk3tLnGLqzwWjwLuufRINxOqIEH0H1Whjan4vRLJSa4LsU8cHclbOmoUwBYXWtKUHtoB8Qxz9SeMFxA8FUYHTLmuHeDWbN4gOA4bJ5r03tY2hiND06uGuylUY7K4B1qZDhvDnieN+Kz7XGas3T1UJ46h2cFoJs1Ac4BJ9Pmuk768Ks0XhNRlx8ThMbtw9fFGfvTSdszR4R1mhy07M7e/NAqaHDXQcth4bJ8kjozEREFdD+3Atvt3rFKUosuqxPA4U95UJcQNQCx+8BsM7Bs6pCqS1xixF1Z4fEXNtnv5JLGUmuLg0y4ZxsO5WRyNvkTbR2fZHHB8g229f4uhJB5krqA3x6rzDsvpDUqgG17+N/Jem0nSIi/s5rdjm3Ew54VLgJQby3ckTb5oGvHpClNpT7imgpEZBSqNy+X5qLHZeayq7dst74JlIWjGX3ZraHERlCxPuRKPl6iVDFG4WUs1HFC4WXydm/gEMZd6CUxjW/EDvCATfgrV0c/J/Jh8U2A3fH0SpEJ6gzXdrPPITHsKw7kZQErlt4L1geT4kUEIlGkXGGgkmwAEmeCv6OjmuIaGAk5L0zsd2TZShwA7wxrHKAdjeHmfIJLMkgS0zj2zy3/AISxgp95+zv1YkxBcBvLAdby5rsfshe95xmBNu9pFzWkZVWWy2H4m/7RuXstLBBo39NqGzQ9EYluJDB3zGlgeDBIOYdsdEGCcpKzPUqSaaAsdPg8a7reCDx2LRpcFf8AbTRvc4upA+Cr+9bts4kuHR+t0hIU6Ut+qG6jQuSs1dUhWdGrz4odTC+uzkjMogSlm0xkN6KaTUaIsT4jNUFPHvw1Z2ux38zhFzN5GcbZC7DQlLV1qjsh8I5m58hHVV+k8I2rVpueJb3jA65Fi4A/duBe90MTTltfTBLjkQ0djKb6us2NV2zZfONkL1XRFTWpU3TcsEneYv4rl6fYDD6+tr1tWfuazdU8JDdaOs8V2WFaBqtFgIAAEC2zwW6GPaYs2RTqiVVuXvwRWtsjtYDNr8UJrIPD3kmopJBsZqbhmCDCnTaJyyy5LCM5z5IgBRlZYpVBYHcsViQp8q0itYgZFbpZqWJGXNZ32dlK4AMfTlk7lVlXmJH7pyoyE8HwZdVGpL/huExQxLm5eGxLALeqdyejOpNO0dv2S0vSLwx0Ne62sYg52k/dXtXZ3Vy25ySvmShRccttua9K7C9pa2EqBuIcatHxe3dqk5t/lPTKDmzYlXBojOUuz3TUta8bUOrTEZC/5+SrNH9qMLXA1KzDuaXarv8Aa6D5KwruIgk57liSriicnJfaDo8Pw7ao+9QdBt/y3w2Oj9TxK4TCs5+816zpTDGpQr05Hx0ngc9Ulp8QF49hKvvarUm4lkH4LJhnPpK1TeLoQbZKNfB6oKJZZbac0j3NJjBnINrnbcnZzSOFxms9jqk90xzSaYzdBBv9MlYV8GHsZaTmeP6LWi8I0YigHg6gfJNyJvqa24a+r+ibFttJdiz4Ts9MARWjx95qDG5TvRAy+1dBnMGWOjl7+iKwW2XW6eUe+CJAy99ECAWPERHQqWtYBbNLoBH5rdRuXv3sRZAQBE2kZR9FiKHAAbViKJZ8saVwxpYmsw21ajh0klvkQl65ldH9oeDNPHOdsqta8eGoR4t81ztQWVU1UjqYncAwvTIP4SufV7rwx39J9FDQeBBbrnkOm0dUFJRTbJlxvLKMY+xUtp34nJWWF0U4nOPNWNfAmQWgb7pvDgghBztcFTwODqRHBaMbTM3Lt7vorDUHv3kpinNltrLFVXfI6VAS0idW85g5H3vT2D0lVpR3dSpTjYHfD/tPwkcwhNExfyW6tPn4KbkSjvex/aJ9d4pVB+8kGW/dc0kA22OE8riNsedU3FvT6LouwVCNIUiZvI9IXLVqr2udDg7PNoy6IxS8C9Ms6OMhYao2hWnZXsnWxVPvX1GUmEkM+AuLoME3cAGzbp4v4rsBXaTqPpv8Wz0uJ6pvRF9aN1YvgMb8IG5NMrtJIixFwRnsvwVX/wAM41v/ACHHiH0yP+5WuieyeJqEGv8Auqe2CC8jhqyBzJ6FVf27sZ5o12dzouoXUqRJkljTO8lokq2iwt+aXoUYEAAACAMrZCOCbotm3BbaOffJukw2tdGa0A3vKGR09VlEgWhGgEnEzK0XKTmiDzhQfYeSFEA7fNaWVLHls+ixOgHkf2t6MmjTxAuab9Rx26jxYn+4N/3rzQOsvoHSujm4nD1KLrB7C0HjHwm+0GCvnytTcwuY4Q5hLXDc5pgjxCqyRN+lnw0E1C5paM3W8fylWtGnqtDRkBCBoujbWOZy4BO6qyzlfB18GOluff4I66LTqgZgHgfrmOkIYatQkLmrVMscM8OIEwTsJEcg7LxhHqsLSQ5pB3OsVUBysMHpV7BqmHs/A8azf7ZyPJAyz0vmIw07PkmKTON1rDvpVTZ3dHcZc3xmQJ3ymW6PqCCIdOeoZ8iJ8kjMzi4umXHY6mG4thnJrnA22AO9FR1dHHVnf4ZeiveyZ1cSJEHu6ljYzq+SVcw1Ja0T8PxHINHPZs5dQim+KEfDf0/J6Bg8O2k1lNtgxoaN1gB8k6G9IVN2c0gK1JrhfVc6mTMklhjWnbrDVPVXusugpX0c6UXF0wIj3KnTZ5oZok7c0YACIFwjyKHDBuhEGRnogsxNskSjui6KBREi18kekJnZ9FB7hPyQxYiPexMnZKDusbZZ9fZWVhAvfjCiOPp9UV2WYSOyCLjPH2ViKykOu+FivVClFSd8O1ePfaFoyn+3F1NwOs0OqNGYflfdI1TGe3aF1najtf3YdRw5Bq5PfYinvAnN/kOdlwDTmTckkkm5JNySTmSZWbNPwjp6LStvfLr7mmNI5bkYXzCxqkSViZ3IqiDgFFMtFlsUAShu9x9tisrEwcKdkLRoOGxTchdrBMTdHHvaZaY3j3ZKBSCjBtTVM6vslpN9TF0WPJOsS0dWkfRVR0hVLX04a0OgOAa2bODoLs4kDLcltF4vuqtOrf4HtdbgZPkntMU+7xFZthq1XjprEt6RB6oOTS4KVgh6nXj7fqO+7AVGjCtE3D3zHMRyXTuIzv43XjuhtJVMPU7xpziWnJzcxPnfZ4r1bQ2lKeIZrsta4JgtO4/XIrThyJqvKOVrtNKE3Pwx1jiM7rO8mSAtjKFlNxjKPzV9mBoj5H6ozH3+fFDqwI2ZBTAmN6NgJvEgWupUHRbctPHTKFGm03zTAHAQbqLzwvzUaVPO35/REMeHiiKyDXQc/e5aUcs1isSFPmak3dkjsaUOmUwCudNnqcceCbacohpObNp4hRoiVZUxYDgs05UaooQa+c1OmLpurg2nnvCVfTcw3NpzS7k+hw4sOqk/hml6dVNMStUG7NaoyN7LRwzdw98luMvd1PLNJbJQNuCbH5lWumKIqd1WN3VGAF389KKZ66opnjrJBrlYYR2tTfSuSfjp/wBQB1mj+ttubWKKTEmqp+32/eSua07dnkfm0qz0LpB+HeHs3QWnIjcfkdiRa2RIz28RuWT+XHgopPtBlFSW19Hrmi9IMrU2vb1nYdo4QnHcbFeXaA0w6g6c2O+83fxH8w/JelYbFtqUw9twdu9dLBlU18zzer0rwS+T6CNZMypup5X5bFCjVRRJEbQtKMbIudfPipT6IcGeGSO0I0C+ArQCIBuplsid6xtOc1Kg65GwoWCiDmbcrb1iKwZ+axPuBR8wsRGhAafBHasMz1GN2GZYp2hUSjTbj5I9MTGSyyNKY5RcdqLqSDICAOaPSBVLGKutTLSR4I2GqSm8ZQ1hHhzVVh3kGFbF7ok6Y84ysLzIWN4e96kGyUjGoJSARWvLYLTBBkHcRcHyS4FzCOEjQWFqPlxIsCSYgDO8CNi08R72oZKmRIgoEXVGmVZnz+q6LstpzuH6jyO7fe/8Jy1uWU+PPl2Uz1HmEdhsPJOnsdory4o5YOMj2FgnLbdGZUtxC4/sZpfWHcvNwPg4gfw8x6cl1tM5z6XXTxZNytHl8+F4pOMgtVuUWUmgn36rdEgqYkZj3xVlsoC5fNQpu55rDU2bPCPZUaLT1S2wpBH1cyAVi0+jA2n3+qxPuYKR8x080wxLsRqSzTPSYxmn801TB970swJqltWWRriFY7eNiapuSuqmKJ3qqSGQRwVTpGlqu1t/qrYshL4unrAhCDpkatFfQemqQlI03RITdCsFbNEiwjTARm7kF8QOKnQcN6ra4GC1Ap01p7VEWJShQR4i4U2DwO5RFx5rTHRbw+iBA+GquY8PaSC0g/nxXpuhdJNr02vB+LJw3H6LzBoJz/VWvZ/Sf7PVBJhhs4cJseYnwlX4MuyXPRz9dpvVha7R6e3ZzU8SDNj72ILakgEbb8P0TAyvmusmeaqiA2kzZNMb4hQptkX9VI2cYm7QIzyJ/wDLyQoNhWEx81iyi/MbZOXRYmQrPlqmm6YSlM5ppiyTPS4hhjkcPslQExSPvYs0ka4sYYRfwTFJJ0+aYpmdvNVMsseYJCC8ZqTHWKC/kqkiFZimQ6d6gw3TWkG2nckmlao8oR8MfLZYeCHhnKWEqbDtUT8LknuhvmWDDIHBSe3ag0KkGEy+4VL4Y5Gb2UnskehQ2HZtCJrWUAapvJaDtCPmEuwQeBz+SMww7gbIMDO47GaV1mii4/EyNWdrd3MehG5dkyOmS8eZjHUnsqNiWGY37CORFuq9L0bjG1WteMnNBF/I8V0dJkco0/B57+oafZPcun9y3pAWARHEyCcxKWovgHyjhf6php2mIz39CtkjnBHxG6+e/JYpOEwMliiFPlek1NMzhL02XR2hZZnpMXQy03UwYQWm6KCs7NaYQNM7kdvyv0QdewlFolIx0OUnbVuoZ3oTSdvvJEIVVDC9anLeOSqmlWRq3InJVpzPNXY/Ikw1NybxbbA8EoEcOlsblH3YUEa7IjYnmVQRZVNBycw9SCknEZMPVfBB2ZH5ealTfvQ6zZHDgoUha8yLe/JJXBLGiJU23EHMefFBpvkKUwQfcJaCGJlsbl0nYTSMa1F2z4m9fvCPA9SuZdYypYTFmlVZUH8JDuY2jqJHVWYZ7JWZtVh9XG4/tnsTCTF804wwBv5eKQweJaWtcLgiQmQduUx78F1rs8tQ0x3W0+vmsWqT7HnZYmTFaPlqgbpthSNHNOUjKzZEeiwvgO1SBuogrYKoZqQYuU8PW9+SCTKnS6JGuB/IzrX98kWJG1LB4ngjsqhI0MhGYcg1DDincYzJw5JCobq2PIkuAgcmaDrFJtTVE+aE0GIM5pqkUpiWwfNEZWsEGrQU+aLMXAQTYxnKzDG29bxIkTt9kKpcOh/BJljCZ1hF0n3kgEbv1UqTzYQo02C0Mix1dhuFAmJHUctoRHtkcRkeKBVEido2cdoSoY9E7AY4PommbmmdX+03afIj+1ddTfl6cF5T2P0gKeIYJhtQFu6/3h526r0rXG+RuK6OGTlA8zrsXp5nXT5LJ4GQ9+4WIOGeSBHOMliuS4MTPmSkLpumEm0XTrQqpnocQQKTVgWAKhmpM3K2xy0QtaqFBsISpNKgMkakyxlK+BlyTqXYbyq1+YVq0Cyr6zYdyUxkmuCLEZrUJrUwxGQYkK4Q6RKZfTSzbFFcoWSpjeFfeE88SElQick9SdKpn2WR6EaNiR1CNJmUPEiCCNiaa0QD1RfuRLwGpvyzUa7Ylw6/VFaBsWy1U3THortctIINwQ5vAi/yBXrmjK/eMZVEar2h3ESLjpfwXk9elHqPovQfs6xGth3Uyb032/pd8Xrrrbp5c0cn+qYrxqa8fk6qjVk2WIjG7eaxbTgHza3bzTI2c1ixZ5HocQy0XWlixVM1ESthYsUATbsRsN9PktrEkh4jAy6n1CTxg+P3wWLEuPseXQMZj3vU/osWJmKgzMks5YsQj2M+hyminLp81pYkY/gG/byTGC+4OvqsWIPoC7Gn5KLytLFWOZihZvMfNdX9mg/fYj/p/NYsVuD+SMeu/wBEv3ydvXyHP5rFixdNnl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6147" name="Picture 3" descr="C:\Users\Katka\Pictures\Ludka.jpg"/>
          <p:cNvPicPr>
            <a:picLocks noChangeAspect="1" noChangeArrowheads="1"/>
          </p:cNvPicPr>
          <p:nvPr/>
        </p:nvPicPr>
        <p:blipFill>
          <a:blip r:embed="rId2"/>
          <a:srcRect/>
          <a:stretch>
            <a:fillRect/>
          </a:stretch>
        </p:blipFill>
        <p:spPr bwMode="auto">
          <a:xfrm>
            <a:off x="2595571" y="642918"/>
            <a:ext cx="3833817" cy="5722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474673"/>
            <a:ext cx="8229600" cy="4525963"/>
          </a:xfrm>
        </p:spPr>
        <p:txBody>
          <a:bodyPr>
            <a:noAutofit/>
          </a:bodyPr>
          <a:lstStyle/>
          <a:p>
            <a:r>
              <a:rPr lang="it-IT" sz="2200" dirty="0" smtClean="0">
                <a:solidFill>
                  <a:srgbClr val="FF0000"/>
                </a:solidFill>
                <a:latin typeface="Times New Roman" pitchFamily="18" charset="0"/>
                <a:cs typeface="Times New Roman" pitchFamily="18" charset="0"/>
              </a:rPr>
              <a:t>Postquam </a:t>
            </a:r>
            <a:r>
              <a:rPr lang="it-IT" sz="2200" dirty="0">
                <a:solidFill>
                  <a:srgbClr val="FF0000"/>
                </a:solidFill>
                <a:latin typeface="Times New Roman" pitchFamily="18" charset="0"/>
                <a:cs typeface="Times New Roman" pitchFamily="18" charset="0"/>
              </a:rPr>
              <a:t>venati saltus et pascua sumus Ytalie, nec</a:t>
            </a:r>
            <a:r>
              <a:rPr lang="it-IT" sz="2200" b="1" dirty="0">
                <a:solidFill>
                  <a:srgbClr val="FF0000"/>
                </a:solidFill>
                <a:latin typeface="Times New Roman" pitchFamily="18" charset="0"/>
                <a:cs typeface="Times New Roman" pitchFamily="18" charset="0"/>
              </a:rPr>
              <a:t> pantheram </a:t>
            </a:r>
            <a:r>
              <a:rPr lang="it-IT" sz="2200" dirty="0">
                <a:solidFill>
                  <a:srgbClr val="FF0000"/>
                </a:solidFill>
                <a:latin typeface="Times New Roman" pitchFamily="18" charset="0"/>
                <a:cs typeface="Times New Roman" pitchFamily="18" charset="0"/>
              </a:rPr>
              <a:t>quam sequimur </a:t>
            </a:r>
            <a:r>
              <a:rPr lang="fr-FR" sz="2200" dirty="0" smtClean="0">
                <a:solidFill>
                  <a:srgbClr val="FF0000"/>
                </a:solidFill>
                <a:latin typeface="Times New Roman" pitchFamily="18" charset="0"/>
                <a:cs typeface="Times New Roman" pitchFamily="18" charset="0"/>
              </a:rPr>
              <a:t>adinvenimus</a:t>
            </a:r>
            <a:r>
              <a:rPr lang="fr-FR" sz="2200" dirty="0">
                <a:solidFill>
                  <a:srgbClr val="FF0000"/>
                </a:solidFill>
                <a:latin typeface="Times New Roman" pitchFamily="18" charset="0"/>
                <a:cs typeface="Times New Roman" pitchFamily="18" charset="0"/>
              </a:rPr>
              <a:t>, ut ipsam reperire possimus rationabilius investigemus de illa ut, </a:t>
            </a:r>
            <a:r>
              <a:rPr lang="sk-SK" sz="2200" dirty="0" smtClean="0">
                <a:solidFill>
                  <a:srgbClr val="FF0000"/>
                </a:solidFill>
                <a:latin typeface="Times New Roman" pitchFamily="18" charset="0"/>
                <a:cs typeface="Times New Roman" pitchFamily="18" charset="0"/>
              </a:rPr>
              <a:t> </a:t>
            </a:r>
            <a:r>
              <a:rPr lang="fr-FR" sz="2200" dirty="0" smtClean="0">
                <a:solidFill>
                  <a:srgbClr val="FF0000"/>
                </a:solidFill>
                <a:latin typeface="Times New Roman" pitchFamily="18" charset="0"/>
                <a:cs typeface="Times New Roman" pitchFamily="18" charset="0"/>
              </a:rPr>
              <a:t>solerti </a:t>
            </a:r>
            <a:r>
              <a:rPr lang="fr-FR" sz="2200" dirty="0">
                <a:solidFill>
                  <a:srgbClr val="FF0000"/>
                </a:solidFill>
                <a:latin typeface="Times New Roman" pitchFamily="18" charset="0"/>
                <a:cs typeface="Times New Roman" pitchFamily="18" charset="0"/>
              </a:rPr>
              <a:t>studio, redolentem ubique et necubi apparentem nostris penitus irretiamus tenticulis. (…) </a:t>
            </a:r>
            <a:r>
              <a:rPr lang="fr-FR" sz="2200" b="1" dirty="0">
                <a:solidFill>
                  <a:srgbClr val="FF0000"/>
                </a:solidFill>
                <a:latin typeface="Times New Roman" pitchFamily="18" charset="0"/>
                <a:cs typeface="Times New Roman" pitchFamily="18" charset="0"/>
              </a:rPr>
              <a:t>Itaque, adepti quod querebamus, dicimus illustre, cardinale, aulicum et curiale vulgare in Latio quod omnis latie </a:t>
            </a:r>
            <a:r>
              <a:rPr lang="fr-FR" sz="2200" b="1" dirty="0" smtClean="0">
                <a:solidFill>
                  <a:srgbClr val="FF0000"/>
                </a:solidFill>
                <a:latin typeface="Times New Roman" pitchFamily="18" charset="0"/>
                <a:cs typeface="Times New Roman" pitchFamily="18" charset="0"/>
              </a:rPr>
              <a:t>civitatis</a:t>
            </a:r>
            <a:r>
              <a:rPr lang="sk-SK" sz="2200" b="1" dirty="0" smtClean="0">
                <a:solidFill>
                  <a:srgbClr val="FF0000"/>
                </a:solidFill>
                <a:latin typeface="Times New Roman" pitchFamily="18" charset="0"/>
                <a:cs typeface="Times New Roman" pitchFamily="18" charset="0"/>
              </a:rPr>
              <a:t> </a:t>
            </a:r>
            <a:r>
              <a:rPr lang="fr-FR" sz="2200" b="1" dirty="0" smtClean="0">
                <a:solidFill>
                  <a:srgbClr val="FF0000"/>
                </a:solidFill>
                <a:latin typeface="Times New Roman" pitchFamily="18" charset="0"/>
                <a:cs typeface="Times New Roman" pitchFamily="18" charset="0"/>
              </a:rPr>
              <a:t>est </a:t>
            </a:r>
            <a:r>
              <a:rPr lang="fr-FR" sz="2200" b="1" dirty="0">
                <a:solidFill>
                  <a:srgbClr val="FF0000"/>
                </a:solidFill>
                <a:latin typeface="Times New Roman" pitchFamily="18" charset="0"/>
                <a:cs typeface="Times New Roman" pitchFamily="18" charset="0"/>
              </a:rPr>
              <a:t>et nullius esse videtur,</a:t>
            </a:r>
            <a:r>
              <a:rPr lang="fr-FR" sz="2200" dirty="0">
                <a:solidFill>
                  <a:srgbClr val="FF0000"/>
                </a:solidFill>
                <a:latin typeface="Times New Roman" pitchFamily="18" charset="0"/>
                <a:cs typeface="Times New Roman" pitchFamily="18" charset="0"/>
              </a:rPr>
              <a:t> et quo municipalia vulgaria omnia Latinorum </a:t>
            </a:r>
            <a:r>
              <a:rPr lang="fr-FR" sz="2200" dirty="0" smtClean="0">
                <a:solidFill>
                  <a:srgbClr val="FF0000"/>
                </a:solidFill>
                <a:latin typeface="Times New Roman" pitchFamily="18" charset="0"/>
                <a:cs typeface="Times New Roman" pitchFamily="18" charset="0"/>
              </a:rPr>
              <a:t>mens</a:t>
            </a:r>
            <a:r>
              <a:rPr lang="sk-SK" sz="2200" dirty="0" smtClean="0">
                <a:solidFill>
                  <a:srgbClr val="FF0000"/>
                </a:solidFill>
                <a:latin typeface="Times New Roman" pitchFamily="18" charset="0"/>
                <a:cs typeface="Times New Roman" pitchFamily="18" charset="0"/>
              </a:rPr>
              <a:t> </a:t>
            </a:r>
            <a:r>
              <a:rPr lang="fr-FR" sz="2200" dirty="0" smtClean="0">
                <a:solidFill>
                  <a:srgbClr val="FF0000"/>
                </a:solidFill>
                <a:latin typeface="Times New Roman" pitchFamily="18" charset="0"/>
                <a:cs typeface="Times New Roman" pitchFamily="18" charset="0"/>
              </a:rPr>
              <a:t>urantur </a:t>
            </a:r>
            <a:r>
              <a:rPr lang="fr-FR" sz="2200" dirty="0">
                <a:solidFill>
                  <a:srgbClr val="FF0000"/>
                </a:solidFill>
                <a:latin typeface="Times New Roman" pitchFamily="18" charset="0"/>
                <a:cs typeface="Times New Roman" pitchFamily="18" charset="0"/>
              </a:rPr>
              <a:t>et ponderantur et comparantur.</a:t>
            </a:r>
            <a:endParaRPr lang="sk-SK" sz="2200" dirty="0">
              <a:solidFill>
                <a:srgbClr val="FF0000"/>
              </a:solidFill>
              <a:latin typeface="Times New Roman" pitchFamily="18" charset="0"/>
              <a:cs typeface="Times New Roman" pitchFamily="18" charset="0"/>
            </a:endParaRPr>
          </a:p>
          <a:p>
            <a:r>
              <a:rPr lang="it-IT" sz="2200" dirty="0">
                <a:latin typeface="Times New Roman" pitchFamily="18" charset="0"/>
                <a:cs typeface="Times New Roman" pitchFamily="18" charset="0"/>
              </a:rPr>
              <a:t>Abbiamo battuto i boschi e i pascoli d’Italia senza trovare </a:t>
            </a:r>
            <a:r>
              <a:rPr lang="it-IT" sz="2200" b="1" dirty="0">
                <a:latin typeface="Times New Roman" pitchFamily="18" charset="0"/>
                <a:cs typeface="Times New Roman" pitchFamily="18" charset="0"/>
              </a:rPr>
              <a:t>la pantera</a:t>
            </a:r>
            <a:r>
              <a:rPr lang="it-IT" sz="2200" dirty="0">
                <a:latin typeface="Times New Roman" pitchFamily="18" charset="0"/>
                <a:cs typeface="Times New Roman" pitchFamily="18" charset="0"/>
              </a:rPr>
              <a:t> che inseguiamo: applichiamo dunque per la sua scoperta un metodo di indagine più razionale, nell’intento di avviluppare nei nostri lacci questa fiera che fa sentire il suo profumo ovunque senza mostrarsi in nessun luogo. … Abbiamo così conseguito ciò che cercavamo, e dichiariamo che in Italia il </a:t>
            </a:r>
            <a:r>
              <a:rPr lang="it-IT" sz="2200" b="1" dirty="0">
                <a:latin typeface="Times New Roman" pitchFamily="18" charset="0"/>
                <a:cs typeface="Times New Roman" pitchFamily="18" charset="0"/>
              </a:rPr>
              <a:t>volgare illustre, cardinale, aulico e curiale è quel volgare che appartiene a tutte le città italiane senza apparire proprio di alcuna</a:t>
            </a:r>
            <a:r>
              <a:rPr lang="it-IT" sz="2200" dirty="0">
                <a:latin typeface="Times New Roman" pitchFamily="18" charset="0"/>
                <a:cs typeface="Times New Roman" pitchFamily="18" charset="0"/>
              </a:rPr>
              <a:t> di esse, quel volgare con cui vengono misurati, valutati e confrontati i volgari italiani.</a:t>
            </a:r>
            <a:endParaRPr lang="sk-SK" sz="2200" dirty="0">
              <a:latin typeface="Times New Roman" pitchFamily="18" charset="0"/>
              <a:cs typeface="Times New Roman" pitchFamily="18" charset="0"/>
            </a:endParaRPr>
          </a:p>
          <a:p>
            <a:endParaRPr lang="sk-SK" sz="2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tka\Pictures\ludka 1.JPG"/>
          <p:cNvPicPr>
            <a:picLocks noGrp="1" noChangeAspect="1" noChangeArrowheads="1"/>
          </p:cNvPicPr>
          <p:nvPr>
            <p:ph idx="1"/>
          </p:nvPr>
        </p:nvPicPr>
        <p:blipFill>
          <a:blip r:embed="rId2"/>
          <a:srcRect l="2344" t="10694" r="2730" b="19792"/>
          <a:stretch>
            <a:fillRect/>
          </a:stretch>
        </p:blipFill>
        <p:spPr bwMode="auto">
          <a:xfrm>
            <a:off x="714348" y="1571612"/>
            <a:ext cx="7715304" cy="37147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071546"/>
            <a:ext cx="8229600" cy="4525963"/>
          </a:xfrm>
        </p:spPr>
        <p:txBody>
          <a:bodyPr>
            <a:noAutofit/>
          </a:bodyPr>
          <a:lstStyle/>
          <a:p>
            <a:r>
              <a:rPr lang="fr-FR" sz="3600" dirty="0">
                <a:solidFill>
                  <a:srgbClr val="FF0000"/>
                </a:solidFill>
                <a:latin typeface="Times New Roman" pitchFamily="18" charset="0"/>
                <a:cs typeface="Times New Roman" pitchFamily="18" charset="0"/>
              </a:rPr>
              <a:t>Primum igitur quid intendimus cum </a:t>
            </a:r>
            <a:r>
              <a:rPr lang="fr-FR" sz="3600" b="1" dirty="0">
                <a:solidFill>
                  <a:srgbClr val="FF0000"/>
                </a:solidFill>
                <a:latin typeface="Times New Roman" pitchFamily="18" charset="0"/>
                <a:cs typeface="Times New Roman" pitchFamily="18" charset="0"/>
              </a:rPr>
              <a:t>illustre</a:t>
            </a:r>
            <a:r>
              <a:rPr lang="fr-FR" sz="3600" dirty="0">
                <a:solidFill>
                  <a:srgbClr val="FF0000"/>
                </a:solidFill>
                <a:latin typeface="Times New Roman" pitchFamily="18" charset="0"/>
                <a:cs typeface="Times New Roman" pitchFamily="18" charset="0"/>
              </a:rPr>
              <a:t> adicimus, et quare illustre dicimus, denudemus.</a:t>
            </a:r>
            <a:endParaRPr lang="sk-SK" sz="3600" dirty="0">
              <a:solidFill>
                <a:srgbClr val="FF0000"/>
              </a:solidFill>
              <a:latin typeface="Times New Roman" pitchFamily="18" charset="0"/>
              <a:cs typeface="Times New Roman" pitchFamily="18" charset="0"/>
            </a:endParaRPr>
          </a:p>
          <a:p>
            <a:r>
              <a:rPr lang="it-IT" sz="3600" dirty="0">
                <a:latin typeface="Times New Roman" pitchFamily="18" charset="0"/>
                <a:cs typeface="Times New Roman" pitchFamily="18" charset="0"/>
              </a:rPr>
              <a:t>Spieghiamo dunque anzitutto che cosa intendiamo con l’aggiunta di «illustre»</a:t>
            </a:r>
            <a:r>
              <a:rPr lang="it-IT" sz="3600" i="1" dirty="0">
                <a:latin typeface="Times New Roman" pitchFamily="18" charset="0"/>
                <a:cs typeface="Times New Roman" pitchFamily="18" charset="0"/>
              </a:rPr>
              <a:t> </a:t>
            </a:r>
            <a:r>
              <a:rPr lang="it-IT" sz="3600" dirty="0">
                <a:latin typeface="Times New Roman" pitchFamily="18" charset="0"/>
                <a:cs typeface="Times New Roman" pitchFamily="18" charset="0"/>
              </a:rPr>
              <a:t>e per quale ragione usiamo il termine «illustre». Con questo termine intendiamo qualcosa che </a:t>
            </a:r>
            <a:r>
              <a:rPr lang="it-IT" sz="3600" b="1" dirty="0">
                <a:latin typeface="Times New Roman" pitchFamily="18" charset="0"/>
                <a:cs typeface="Times New Roman" pitchFamily="18" charset="0"/>
              </a:rPr>
              <a:t>illumina e che, una volta illuminato, risplende</a:t>
            </a:r>
            <a:endParaRPr lang="sk-SK" sz="3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617549"/>
            <a:ext cx="8229600" cy="4525963"/>
          </a:xfrm>
        </p:spPr>
        <p:txBody>
          <a:bodyPr>
            <a:noAutofit/>
          </a:bodyPr>
          <a:lstStyle/>
          <a:p>
            <a:r>
              <a:rPr lang="it-IT" sz="2400" dirty="0">
                <a:solidFill>
                  <a:srgbClr val="FF0000"/>
                </a:solidFill>
                <a:latin typeface="Times New Roman" pitchFamily="18" charset="0"/>
                <a:cs typeface="Times New Roman" pitchFamily="18" charset="0"/>
              </a:rPr>
              <a:t>Neque sine ratione ipsum vulgare illustre decusamus adiectione secunda, </a:t>
            </a:r>
            <a:r>
              <a:rPr lang="it-IT" sz="2400" dirty="0" smtClean="0">
                <a:solidFill>
                  <a:srgbClr val="FF0000"/>
                </a:solidFill>
                <a:latin typeface="Times New Roman" pitchFamily="18" charset="0"/>
                <a:cs typeface="Times New Roman" pitchFamily="18" charset="0"/>
              </a:rPr>
              <a:t>videlicet </a:t>
            </a:r>
            <a:r>
              <a:rPr lang="it-IT" sz="2400" dirty="0">
                <a:solidFill>
                  <a:srgbClr val="FF0000"/>
                </a:solidFill>
                <a:latin typeface="Times New Roman" pitchFamily="18" charset="0"/>
                <a:cs typeface="Times New Roman" pitchFamily="18" charset="0"/>
              </a:rPr>
              <a:t>ut id </a:t>
            </a:r>
            <a:r>
              <a:rPr lang="it-IT" sz="2400" b="1" dirty="0">
                <a:solidFill>
                  <a:srgbClr val="FF0000"/>
                </a:solidFill>
                <a:latin typeface="Times New Roman" pitchFamily="18" charset="0"/>
                <a:cs typeface="Times New Roman" pitchFamily="18" charset="0"/>
              </a:rPr>
              <a:t>cardinale</a:t>
            </a:r>
            <a:r>
              <a:rPr lang="it-IT" sz="2400" dirty="0">
                <a:solidFill>
                  <a:srgbClr val="FF0000"/>
                </a:solidFill>
                <a:latin typeface="Times New Roman" pitchFamily="18" charset="0"/>
                <a:cs typeface="Times New Roman" pitchFamily="18" charset="0"/>
              </a:rPr>
              <a:t> vocetur. Nam sicut totum hostium cardinem sequitur ut, quo cardo vertitur, versetur et ipsum, seu introrsum seu extrorsum flectatur, sic et universus municipalium grex vulgarium vertitur et revertitur, movetur et pausat secundum quod istud, quod quidem vere paterfamilias esse videtur. </a:t>
            </a:r>
            <a:endParaRPr lang="sk-SK" sz="2400" dirty="0" smtClean="0">
              <a:solidFill>
                <a:srgbClr val="FF0000"/>
              </a:solidFill>
              <a:latin typeface="Times New Roman" pitchFamily="18" charset="0"/>
              <a:cs typeface="Times New Roman" pitchFamily="18" charset="0"/>
            </a:endParaRPr>
          </a:p>
          <a:p>
            <a:r>
              <a:rPr lang="it-IT" sz="2400" dirty="0" smtClean="0">
                <a:latin typeface="Times New Roman" pitchFamily="18" charset="0"/>
                <a:cs typeface="Times New Roman" pitchFamily="18" charset="0"/>
              </a:rPr>
              <a:t>Non </a:t>
            </a:r>
            <a:r>
              <a:rPr lang="it-IT" sz="2400" dirty="0">
                <a:latin typeface="Times New Roman" pitchFamily="18" charset="0"/>
                <a:cs typeface="Times New Roman" pitchFamily="18" charset="0"/>
              </a:rPr>
              <a:t>è senza ragione che onoriamo questo volgare con l’aggiunta del secondo aggettivo, cioè chiamandolo «cardinale». Infatti, come l’intero uscio (la porta</a:t>
            </a:r>
            <a:r>
              <a:rPr lang="it-IT" sz="2400" b="1" dirty="0">
                <a:latin typeface="Times New Roman" pitchFamily="18" charset="0"/>
                <a:cs typeface="Times New Roman" pitchFamily="18" charset="0"/>
              </a:rPr>
              <a:t>) segue il cardine e gira esso stesso muovendosi in dentro o in fuori</a:t>
            </a:r>
            <a:r>
              <a:rPr lang="it-IT" sz="2400" dirty="0">
                <a:latin typeface="Times New Roman" pitchFamily="18" charset="0"/>
                <a:cs typeface="Times New Roman" pitchFamily="18" charset="0"/>
              </a:rPr>
              <a:t> nel senso in cui gira il cardine,</a:t>
            </a:r>
            <a:r>
              <a:rPr lang="it-IT" sz="2400" i="1" dirty="0">
                <a:latin typeface="Times New Roman" pitchFamily="18" charset="0"/>
                <a:cs typeface="Times New Roman" pitchFamily="18" charset="0"/>
              </a:rPr>
              <a:t> </a:t>
            </a:r>
            <a:r>
              <a:rPr lang="it-IT" sz="2400" dirty="0">
                <a:latin typeface="Times New Roman" pitchFamily="18" charset="0"/>
                <a:cs typeface="Times New Roman" pitchFamily="18" charset="0"/>
              </a:rPr>
              <a:t>così l’intero gregge dei volgari municipali si gira e si rigira, si muove e si ferma secondo quanto fa questo volgare che appare come il vero padrone di casa.</a:t>
            </a:r>
            <a:endParaRPr lang="sk-SK" sz="2400" dirty="0">
              <a:latin typeface="Times New Roman" pitchFamily="18" charset="0"/>
              <a:cs typeface="Times New Roman" pitchFamily="18" charset="0"/>
            </a:endParaRPr>
          </a:p>
          <a:p>
            <a:endParaRPr lang="sk-SK"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357298"/>
            <a:ext cx="8229600" cy="4525963"/>
          </a:xfrm>
        </p:spPr>
        <p:txBody>
          <a:bodyPr>
            <a:noAutofit/>
          </a:bodyPr>
          <a:lstStyle/>
          <a:p>
            <a:r>
              <a:rPr lang="it-IT" sz="3600" dirty="0">
                <a:solidFill>
                  <a:srgbClr val="FF0000"/>
                </a:solidFill>
                <a:latin typeface="Times New Roman" pitchFamily="18" charset="0"/>
                <a:cs typeface="Times New Roman" pitchFamily="18" charset="0"/>
              </a:rPr>
              <a:t>Quia vero aulicum nominamus illud causa est quod, si aulam nos Ytali </a:t>
            </a:r>
            <a:r>
              <a:rPr lang="it-IT" sz="3600" dirty="0" smtClean="0">
                <a:solidFill>
                  <a:srgbClr val="FF0000"/>
                </a:solidFill>
                <a:latin typeface="Times New Roman" pitchFamily="18" charset="0"/>
                <a:cs typeface="Times New Roman" pitchFamily="18" charset="0"/>
              </a:rPr>
              <a:t>haberemus</a:t>
            </a:r>
            <a:r>
              <a:rPr lang="it-IT" sz="3600" dirty="0">
                <a:solidFill>
                  <a:srgbClr val="FF0000"/>
                </a:solidFill>
                <a:latin typeface="Times New Roman" pitchFamily="18" charset="0"/>
                <a:cs typeface="Times New Roman" pitchFamily="18" charset="0"/>
              </a:rPr>
              <a:t>, palatinum foret. </a:t>
            </a:r>
            <a:r>
              <a:rPr lang="it-IT" sz="3600" dirty="0">
                <a:latin typeface="Times New Roman" pitchFamily="18" charset="0"/>
                <a:cs typeface="Times New Roman" pitchFamily="18" charset="0"/>
              </a:rPr>
              <a:t> </a:t>
            </a:r>
            <a:endParaRPr lang="sk-SK" sz="3600" dirty="0">
              <a:latin typeface="Times New Roman" pitchFamily="18" charset="0"/>
              <a:cs typeface="Times New Roman" pitchFamily="18" charset="0"/>
            </a:endParaRPr>
          </a:p>
          <a:p>
            <a:r>
              <a:rPr lang="it-IT" sz="3600" dirty="0">
                <a:latin typeface="Times New Roman" pitchFamily="18" charset="0"/>
                <a:cs typeface="Times New Roman" pitchFamily="18" charset="0"/>
              </a:rPr>
              <a:t>La ragione per cui lo definiamo «aulico» sta nel fatto che, se noi Italiani avessimo una reggia, esso sarebbe la lingua di palazzo.</a:t>
            </a:r>
            <a:endParaRPr lang="sk-SK" sz="3600" dirty="0">
              <a:latin typeface="Times New Roman" pitchFamily="18" charset="0"/>
              <a:cs typeface="Times New Roman" pitchFamily="18" charset="0"/>
            </a:endParaRPr>
          </a:p>
          <a:p>
            <a:pPr>
              <a:buNone/>
            </a:pPr>
            <a:r>
              <a:rPr lang="it-IT" sz="3600" dirty="0">
                <a:latin typeface="Times New Roman" pitchFamily="18" charset="0"/>
                <a:cs typeface="Times New Roman" pitchFamily="18" charset="0"/>
              </a:rPr>
              <a:t> </a:t>
            </a:r>
            <a:endParaRPr lang="sk-SK" sz="3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642918"/>
            <a:ext cx="8229600" cy="4525963"/>
          </a:xfrm>
        </p:spPr>
        <p:txBody>
          <a:bodyPr>
            <a:noAutofit/>
          </a:bodyPr>
          <a:lstStyle/>
          <a:p>
            <a:r>
              <a:rPr lang="it-IT" sz="2000" dirty="0">
                <a:solidFill>
                  <a:srgbClr val="FF0000"/>
                </a:solidFill>
                <a:latin typeface="Times New Roman" pitchFamily="18" charset="0"/>
                <a:cs typeface="Times New Roman" pitchFamily="18" charset="0"/>
              </a:rPr>
              <a:t>Unde cum istud in excellentissima Ytalorum curia sit libratum, dici curiale meretur. Sed dicere quod in excellentissima Ytalorum curia sit libratum, videtur nugatio, cum curia careamus. Ad quod facile respondetur. Nam licet curia, </a:t>
            </a:r>
            <a:r>
              <a:rPr lang="it-IT" sz="2000" dirty="0" smtClean="0">
                <a:solidFill>
                  <a:srgbClr val="FF0000"/>
                </a:solidFill>
                <a:latin typeface="Times New Roman" pitchFamily="18" charset="0"/>
                <a:cs typeface="Times New Roman" pitchFamily="18" charset="0"/>
              </a:rPr>
              <a:t>secundum </a:t>
            </a:r>
            <a:r>
              <a:rPr lang="it-IT" sz="2000" dirty="0">
                <a:solidFill>
                  <a:srgbClr val="FF0000"/>
                </a:solidFill>
                <a:latin typeface="Times New Roman" pitchFamily="18" charset="0"/>
                <a:cs typeface="Times New Roman" pitchFamily="18" charset="0"/>
              </a:rPr>
              <a:t>quod unita accipitur,ut curia regis Alamannie, in Ytalia non sit, membra tamen eius non desunt; et sicut membra illius uno Principe uniuntur, sic membra huius gratioso lumine rationis unita sunt. Quare falsum esset dicere curia carere Ytalos, quanquam Principe careamus, quoniamcuriam habemus, licet corporaliter sit dispersa. </a:t>
            </a:r>
            <a:endParaRPr lang="sk-SK" sz="2000" dirty="0">
              <a:solidFill>
                <a:srgbClr val="FF0000"/>
              </a:solidFill>
              <a:latin typeface="Times New Roman" pitchFamily="18" charset="0"/>
              <a:cs typeface="Times New Roman" pitchFamily="18" charset="0"/>
            </a:endParaRPr>
          </a:p>
          <a:p>
            <a:r>
              <a:rPr lang="it-IT" sz="2000" dirty="0">
                <a:latin typeface="Times New Roman" pitchFamily="18" charset="0"/>
                <a:cs typeface="Times New Roman" pitchFamily="18" charset="0"/>
              </a:rPr>
              <a:t>Ora, questo volgare riceve la sua misura nell’eccellentissima corte degli Italiani e merita pertanto il nome di </a:t>
            </a:r>
            <a:r>
              <a:rPr lang="it-IT" sz="2000" b="1" dirty="0">
                <a:latin typeface="Times New Roman" pitchFamily="18" charset="0"/>
                <a:cs typeface="Times New Roman" pitchFamily="18" charset="0"/>
              </a:rPr>
              <a:t>curiale</a:t>
            </a:r>
            <a:r>
              <a:rPr lang="it-IT" sz="2000" dirty="0">
                <a:latin typeface="Times New Roman" pitchFamily="18" charset="0"/>
                <a:cs typeface="Times New Roman" pitchFamily="18" charset="0"/>
              </a:rPr>
              <a:t>. Parlare tuttavia di misure effettuate nella curia degli Italiani, pare uno scherzo, perchè non abbiamo cutia. Ma a questo si risponde facilmente: infatti, benché in Italia non esista una curia, intesa nella sua unità come la curia del re di Germania, non mancano tuttavia le membra che la sostituiscono; e come le membra della curia di Germania ricevono unità da un unico Principe, così le membra della nostra sono unite dal lume di grazia della ragione. Sarebbe pertanto falso dire che gli Italiani mancano di una curia, benché siano privi di un Principe: abbiamo infatti una corte, anche se fisicamente dispersa.</a:t>
            </a:r>
            <a:endParaRPr lang="sk-SK"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500042"/>
            <a:ext cx="8229600" cy="4525963"/>
          </a:xfrm>
        </p:spPr>
        <p:txBody>
          <a:bodyPr>
            <a:noAutofit/>
          </a:bodyPr>
          <a:lstStyle/>
          <a:p>
            <a:r>
              <a:rPr lang="sk-SK" sz="2000" dirty="0" err="1">
                <a:solidFill>
                  <a:srgbClr val="FF0000"/>
                </a:solidFill>
                <a:latin typeface="Times New Roman" pitchFamily="18" charset="0"/>
                <a:cs typeface="Times New Roman" pitchFamily="18" charset="0"/>
              </a:rPr>
              <a:t>Oportuit</a:t>
            </a:r>
            <a:r>
              <a:rPr lang="sk-SK" sz="2000" dirty="0">
                <a:solidFill>
                  <a:srgbClr val="FF0000"/>
                </a:solidFill>
                <a:latin typeface="Times New Roman" pitchFamily="18" charset="0"/>
                <a:cs typeface="Times New Roman" pitchFamily="18" charset="0"/>
              </a:rPr>
              <a:t> ergo </a:t>
            </a:r>
            <a:r>
              <a:rPr lang="sk-SK" sz="2000" dirty="0" err="1">
                <a:solidFill>
                  <a:srgbClr val="FF0000"/>
                </a:solidFill>
                <a:latin typeface="Times New Roman" pitchFamily="18" charset="0"/>
                <a:cs typeface="Times New Roman" pitchFamily="18" charset="0"/>
              </a:rPr>
              <a:t>genus</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humanum</a:t>
            </a:r>
            <a:r>
              <a:rPr lang="sk-SK" sz="2000" dirty="0">
                <a:solidFill>
                  <a:srgbClr val="FF0000"/>
                </a:solidFill>
                <a:latin typeface="Times New Roman" pitchFamily="18" charset="0"/>
                <a:cs typeface="Times New Roman" pitchFamily="18" charset="0"/>
              </a:rPr>
              <a:t> ad </a:t>
            </a:r>
            <a:r>
              <a:rPr lang="sk-SK" sz="2000" dirty="0" err="1">
                <a:solidFill>
                  <a:srgbClr val="FF0000"/>
                </a:solidFill>
                <a:latin typeface="Times New Roman" pitchFamily="18" charset="0"/>
                <a:cs typeface="Times New Roman" pitchFamily="18" charset="0"/>
              </a:rPr>
              <a:t>comunicandas</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inter</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se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conceptiones</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suas</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aliquod</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rationale</a:t>
            </a:r>
            <a:r>
              <a:rPr lang="sk-SK" sz="2000" dirty="0">
                <a:solidFill>
                  <a:srgbClr val="FF0000"/>
                </a:solidFill>
                <a:latin typeface="Times New Roman" pitchFamily="18" charset="0"/>
                <a:cs typeface="Times New Roman" pitchFamily="18" charset="0"/>
              </a:rPr>
              <a:t> </a:t>
            </a:r>
            <a:r>
              <a:rPr lang="sk-SK" sz="2000" b="1" dirty="0" err="1">
                <a:solidFill>
                  <a:srgbClr val="FF0000"/>
                </a:solidFill>
                <a:latin typeface="Times New Roman" pitchFamily="18" charset="0"/>
                <a:cs typeface="Times New Roman" pitchFamily="18" charset="0"/>
              </a:rPr>
              <a:t>signum</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et</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sensuale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habere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quia</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cum</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de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ratione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accipere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habeat</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et</a:t>
            </a:r>
            <a:r>
              <a:rPr lang="sk-SK" sz="2000" dirty="0">
                <a:solidFill>
                  <a:srgbClr val="FF0000"/>
                </a:solidFill>
                <a:latin typeface="Times New Roman" pitchFamily="18" charset="0"/>
                <a:cs typeface="Times New Roman" pitchFamily="18" charset="0"/>
              </a:rPr>
              <a:t> in </a:t>
            </a:r>
            <a:r>
              <a:rPr lang="sk-SK" sz="2000" dirty="0" err="1">
                <a:solidFill>
                  <a:srgbClr val="FF0000"/>
                </a:solidFill>
                <a:latin typeface="Times New Roman" pitchFamily="18" charset="0"/>
                <a:cs typeface="Times New Roman" pitchFamily="18" charset="0"/>
              </a:rPr>
              <a:t>rationem</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portare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rationale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esse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oportuit</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cumque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de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una</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ratione</a:t>
            </a:r>
            <a:r>
              <a:rPr lang="sk-SK" sz="2000" dirty="0">
                <a:solidFill>
                  <a:srgbClr val="FF0000"/>
                </a:solidFill>
                <a:latin typeface="Times New Roman" pitchFamily="18" charset="0"/>
                <a:cs typeface="Times New Roman" pitchFamily="18" charset="0"/>
              </a:rPr>
              <a:t> in </a:t>
            </a:r>
            <a:r>
              <a:rPr lang="sk-SK" sz="2000" dirty="0" err="1">
                <a:solidFill>
                  <a:srgbClr val="FF0000"/>
                </a:solidFill>
                <a:latin typeface="Times New Roman" pitchFamily="18" charset="0"/>
                <a:cs typeface="Times New Roman" pitchFamily="18" charset="0"/>
              </a:rPr>
              <a:t>aliam</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nichil</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deferri</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possit</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nisi</a:t>
            </a:r>
            <a:r>
              <a:rPr lang="sk-SK" sz="2000" dirty="0">
                <a:solidFill>
                  <a:srgbClr val="FF0000"/>
                </a:solidFill>
                <a:latin typeface="Times New Roman" pitchFamily="18" charset="0"/>
                <a:cs typeface="Times New Roman" pitchFamily="18" charset="0"/>
              </a:rPr>
              <a:t> </a:t>
            </a:r>
            <a:r>
              <a:rPr lang="sk-SK" sz="2000" b="1" dirty="0">
                <a:solidFill>
                  <a:srgbClr val="FF0000"/>
                </a:solidFill>
                <a:latin typeface="Times New Roman" pitchFamily="18" charset="0"/>
                <a:cs typeface="Times New Roman" pitchFamily="18" charset="0"/>
              </a:rPr>
              <a:t>per </a:t>
            </a:r>
            <a:r>
              <a:rPr lang="sk-SK" sz="2000" b="1" dirty="0" err="1">
                <a:solidFill>
                  <a:srgbClr val="FF0000"/>
                </a:solidFill>
                <a:latin typeface="Times New Roman" pitchFamily="18" charset="0"/>
                <a:cs typeface="Times New Roman" pitchFamily="18" charset="0"/>
              </a:rPr>
              <a:t>medium</a:t>
            </a:r>
            <a:r>
              <a:rPr lang="sk-SK" sz="2000" b="1" dirty="0">
                <a:solidFill>
                  <a:srgbClr val="FF0000"/>
                </a:solidFill>
                <a:latin typeface="Times New Roman" pitchFamily="18" charset="0"/>
                <a:cs typeface="Times New Roman" pitchFamily="18" charset="0"/>
              </a:rPr>
              <a:t> </a:t>
            </a:r>
            <a:r>
              <a:rPr lang="sk-SK" sz="2000" b="1" dirty="0" err="1">
                <a:solidFill>
                  <a:srgbClr val="FF0000"/>
                </a:solidFill>
                <a:latin typeface="Times New Roman" pitchFamily="18" charset="0"/>
                <a:cs typeface="Times New Roman" pitchFamily="18" charset="0"/>
              </a:rPr>
              <a:t>sensuale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sensuale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esse</a:t>
            </a:r>
            <a:r>
              <a:rPr lang="sk-SK" sz="2000" dirty="0">
                <a:solidFill>
                  <a:srgbClr val="FF0000"/>
                </a:solidFill>
                <a:latin typeface="Times New Roman" pitchFamily="18" charset="0"/>
                <a:cs typeface="Times New Roman" pitchFamily="18" charset="0"/>
              </a:rPr>
              <a:t> </a:t>
            </a:r>
            <a:r>
              <a:rPr lang="sk-SK" sz="2000" dirty="0" err="1">
                <a:solidFill>
                  <a:srgbClr val="FF0000"/>
                </a:solidFill>
                <a:latin typeface="Times New Roman" pitchFamily="18" charset="0"/>
                <a:cs typeface="Times New Roman" pitchFamily="18" charset="0"/>
              </a:rPr>
              <a:t>oportuit</a:t>
            </a:r>
            <a:r>
              <a:rPr lang="sk-SK" sz="2000" dirty="0">
                <a:solidFill>
                  <a:srgbClr val="FF0000"/>
                </a:solidFill>
                <a:latin typeface="Times New Roman" pitchFamily="18" charset="0"/>
                <a:cs typeface="Times New Roman" pitchFamily="18" charset="0"/>
              </a:rPr>
              <a:t>. </a:t>
            </a:r>
            <a:r>
              <a:rPr lang="it-IT" sz="2000" dirty="0">
                <a:solidFill>
                  <a:srgbClr val="FF0000"/>
                </a:solidFill>
                <a:latin typeface="Times New Roman" pitchFamily="18" charset="0"/>
                <a:cs typeface="Times New Roman" pitchFamily="18" charset="0"/>
              </a:rPr>
              <a:t>Quare, si tantum rationale esset, pertransire non posset; si tantum sensuale, nec a ratione accipere nec in rationem deponere potuisset. Hoc equidem signum est ipsum subiectum nobile de quo loquimur: nam sensuale quid est in quantum sonus est; rationale vero in quantum aliquid </a:t>
            </a:r>
            <a:r>
              <a:rPr lang="it-IT" sz="2000" b="1" dirty="0">
                <a:solidFill>
                  <a:srgbClr val="FF0000"/>
                </a:solidFill>
                <a:latin typeface="Times New Roman" pitchFamily="18" charset="0"/>
                <a:cs typeface="Times New Roman" pitchFamily="18" charset="0"/>
              </a:rPr>
              <a:t>significare</a:t>
            </a:r>
            <a:r>
              <a:rPr lang="it-IT" sz="2000" dirty="0">
                <a:solidFill>
                  <a:srgbClr val="FF0000"/>
                </a:solidFill>
                <a:latin typeface="Times New Roman" pitchFamily="18" charset="0"/>
                <a:cs typeface="Times New Roman" pitchFamily="18" charset="0"/>
              </a:rPr>
              <a:t> videtur </a:t>
            </a:r>
            <a:r>
              <a:rPr lang="it-IT" sz="2000" b="1" dirty="0">
                <a:solidFill>
                  <a:srgbClr val="FF0000"/>
                </a:solidFill>
                <a:latin typeface="Times New Roman" pitchFamily="18" charset="0"/>
                <a:cs typeface="Times New Roman" pitchFamily="18" charset="0"/>
              </a:rPr>
              <a:t>ad placitum. </a:t>
            </a:r>
            <a:endParaRPr lang="sk-SK" sz="2000" dirty="0">
              <a:solidFill>
                <a:srgbClr val="FF0000"/>
              </a:solidFill>
              <a:latin typeface="Times New Roman" pitchFamily="18" charset="0"/>
              <a:cs typeface="Times New Roman" pitchFamily="18" charset="0"/>
            </a:endParaRPr>
          </a:p>
          <a:p>
            <a:r>
              <a:rPr lang="it-IT" sz="2000" dirty="0">
                <a:latin typeface="Times New Roman" pitchFamily="18" charset="0"/>
                <a:cs typeface="Times New Roman" pitchFamily="18" charset="0"/>
              </a:rPr>
              <a:t>Conveniva dunque che gli appartenenti al genere umano avessero per comunicarsi a vicenda i loro concetti </a:t>
            </a:r>
            <a:r>
              <a:rPr lang="it-IT" sz="2000" b="1" dirty="0">
                <a:latin typeface="Times New Roman" pitchFamily="18" charset="0"/>
                <a:cs typeface="Times New Roman" pitchFamily="18" charset="0"/>
              </a:rPr>
              <a:t>un segno</a:t>
            </a:r>
            <a:r>
              <a:rPr lang="it-IT" sz="2000" dirty="0">
                <a:latin typeface="Times New Roman" pitchFamily="18" charset="0"/>
                <a:cs typeface="Times New Roman" pitchFamily="18" charset="0"/>
              </a:rPr>
              <a:t> razionale e sensibile: razionale, perché deve ricevere e trasmettere da una ragione a un’altra; sensibile, perché nulla si può trasferire da una ragione a un’altra senza </a:t>
            </a:r>
            <a:r>
              <a:rPr lang="it-IT" sz="2000" b="1" dirty="0">
                <a:latin typeface="Times New Roman" pitchFamily="18" charset="0"/>
                <a:cs typeface="Times New Roman" pitchFamily="18" charset="0"/>
              </a:rPr>
              <a:t>un mezzo sensibile</a:t>
            </a:r>
            <a:r>
              <a:rPr lang="it-IT" sz="2000" dirty="0">
                <a:latin typeface="Times New Roman" pitchFamily="18" charset="0"/>
                <a:cs typeface="Times New Roman" pitchFamily="18" charset="0"/>
              </a:rPr>
              <a:t>. Se dunque tale segno fosse solo razionale, non potrebbe passare da una ragione ad un’altra; se invece fosse soltanto sensibile non potrebbe ricevere concetti da una ragione né recarli ad un’altra.Proprio questo segno è quel nobile soggetto di cui trattiamo: quest’ultimo è infatti qualcosa di sensibile, in quanto è suono, e qualcosa di razionale, in quanto risulta </a:t>
            </a:r>
            <a:r>
              <a:rPr lang="it-IT" sz="2000" b="1" dirty="0">
                <a:latin typeface="Times New Roman" pitchFamily="18" charset="0"/>
                <a:cs typeface="Times New Roman" pitchFamily="18" charset="0"/>
              </a:rPr>
              <a:t>portatore di un significato</a:t>
            </a:r>
            <a:r>
              <a:rPr lang="it-IT" sz="2000" dirty="0">
                <a:latin typeface="Times New Roman" pitchFamily="18" charset="0"/>
                <a:cs typeface="Times New Roman" pitchFamily="18" charset="0"/>
              </a:rPr>
              <a:t>, che dipende dal nostro </a:t>
            </a:r>
            <a:r>
              <a:rPr lang="it-IT" sz="2000" b="1" dirty="0">
                <a:latin typeface="Times New Roman" pitchFamily="18" charset="0"/>
                <a:cs typeface="Times New Roman" pitchFamily="18" charset="0"/>
              </a:rPr>
              <a:t>arbitrio</a:t>
            </a:r>
            <a:r>
              <a:rPr lang="it-IT" sz="2000" dirty="0">
                <a:latin typeface="Times New Roman" pitchFamily="18" charset="0"/>
                <a:cs typeface="Times New Roman" pitchFamily="18" charset="0"/>
              </a:rPr>
              <a:t>. </a:t>
            </a:r>
            <a:endParaRPr lang="sk-SK"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atka\Pictures\ludka 2.jpg"/>
          <p:cNvPicPr>
            <a:picLocks noChangeAspect="1" noChangeArrowheads="1"/>
          </p:cNvPicPr>
          <p:nvPr/>
        </p:nvPicPr>
        <p:blipFill>
          <a:blip r:embed="rId2"/>
          <a:srcRect/>
          <a:stretch>
            <a:fillRect/>
          </a:stretch>
        </p:blipFill>
        <p:spPr bwMode="auto">
          <a:xfrm>
            <a:off x="285752" y="1428736"/>
            <a:ext cx="5572132" cy="3945070"/>
          </a:xfrm>
          <a:prstGeom prst="rect">
            <a:avLst/>
          </a:prstGeom>
          <a:noFill/>
        </p:spPr>
      </p:pic>
      <p:pic>
        <p:nvPicPr>
          <p:cNvPr id="10243" name="Picture 3" descr="C:\Users\Katka\Pictures\ludka3.jpg"/>
          <p:cNvPicPr>
            <a:picLocks noChangeAspect="1" noChangeArrowheads="1"/>
          </p:cNvPicPr>
          <p:nvPr/>
        </p:nvPicPr>
        <p:blipFill>
          <a:blip r:embed="rId3"/>
          <a:srcRect l="14629" r="15176"/>
          <a:stretch>
            <a:fillRect/>
          </a:stretch>
        </p:blipFill>
        <p:spPr bwMode="auto">
          <a:xfrm>
            <a:off x="6022052" y="1388742"/>
            <a:ext cx="2836228" cy="404052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28596" y="660399"/>
            <a:ext cx="8329642" cy="5626121"/>
          </a:xfrm>
        </p:spPr>
        <p:txBody>
          <a:bodyPr>
            <a:normAutofit/>
          </a:bodyPr>
          <a:lstStyle/>
          <a:p>
            <a:pPr>
              <a:buNone/>
            </a:pPr>
            <a:r>
              <a:rPr lang="sk-SK" sz="8000" dirty="0" smtClean="0">
                <a:latin typeface="Times New Roman" pitchFamily="18" charset="0"/>
                <a:cs typeface="Times New Roman" pitchFamily="18" charset="0"/>
              </a:rPr>
              <a:t>GRAZIE </a:t>
            </a:r>
          </a:p>
          <a:p>
            <a:pPr>
              <a:buNone/>
            </a:pPr>
            <a:endParaRPr lang="sk-SK" dirty="0">
              <a:latin typeface="Times New Roman" pitchFamily="18" charset="0"/>
              <a:cs typeface="Times New Roman" pitchFamily="18" charset="0"/>
            </a:endParaRPr>
          </a:p>
          <a:p>
            <a:pPr>
              <a:buNone/>
            </a:pPr>
            <a:endParaRPr lang="sk-SK" dirty="0" smtClean="0">
              <a:latin typeface="Times New Roman" pitchFamily="18" charset="0"/>
              <a:cs typeface="Times New Roman" pitchFamily="18" charset="0"/>
            </a:endParaRPr>
          </a:p>
          <a:p>
            <a:pPr>
              <a:buNone/>
            </a:pPr>
            <a:endParaRPr lang="sk-SK" dirty="0" smtClean="0">
              <a:latin typeface="Times New Roman" pitchFamily="18" charset="0"/>
              <a:cs typeface="Times New Roman" pitchFamily="18" charset="0"/>
            </a:endParaRPr>
          </a:p>
          <a:p>
            <a:pPr>
              <a:buNone/>
            </a:pPr>
            <a:endParaRPr lang="sk-SK" dirty="0">
              <a:latin typeface="Times New Roman" pitchFamily="18" charset="0"/>
              <a:cs typeface="Times New Roman" pitchFamily="18" charset="0"/>
            </a:endParaRPr>
          </a:p>
          <a:p>
            <a:pPr>
              <a:buNone/>
            </a:pPr>
            <a:endParaRPr lang="sk-SK" dirty="0" smtClean="0">
              <a:latin typeface="Times New Roman" pitchFamily="18" charset="0"/>
              <a:cs typeface="Times New Roman" pitchFamily="18" charset="0"/>
            </a:endParaRPr>
          </a:p>
          <a:p>
            <a:pPr>
              <a:buNone/>
            </a:pPr>
            <a:r>
              <a:rPr lang="sk-SK" dirty="0">
                <a:latin typeface="Times New Roman" pitchFamily="18" charset="0"/>
                <a:cs typeface="Times New Roman" pitchFamily="18" charset="0"/>
              </a:rPr>
              <a:t>	</a:t>
            </a:r>
            <a:r>
              <a:rPr lang="sk-SK" dirty="0" smtClean="0">
                <a:latin typeface="Times New Roman" pitchFamily="18" charset="0"/>
                <a:cs typeface="Times New Roman" pitchFamily="18" charset="0"/>
              </a:rPr>
              <a:t>					      </a:t>
            </a:r>
          </a:p>
          <a:p>
            <a:pPr>
              <a:buNone/>
            </a:pPr>
            <a:r>
              <a:rPr lang="sk-SK" i="1" dirty="0">
                <a:latin typeface="Times New Roman" pitchFamily="18" charset="0"/>
                <a:cs typeface="Times New Roman" pitchFamily="18" charset="0"/>
              </a:rPr>
              <a:t> </a:t>
            </a:r>
            <a:r>
              <a:rPr lang="sk-SK" i="1" dirty="0" smtClean="0">
                <a:latin typeface="Times New Roman" pitchFamily="18" charset="0"/>
                <a:cs typeface="Times New Roman" pitchFamily="18" charset="0"/>
              </a:rPr>
              <a:t>                                                  Ľudmila Lacková</a:t>
            </a:r>
            <a:endParaRPr lang="sk-SK" i="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357438"/>
            <a:ext cx="8229600" cy="1143000"/>
          </a:xfrm>
        </p:spPr>
        <p:txBody>
          <a:bodyPr>
            <a:noAutofit/>
          </a:bodyPr>
          <a:lstStyle/>
          <a:p>
            <a:r>
              <a:rPr lang="sk-SK" sz="6600" b="1" dirty="0" err="1" smtClean="0">
                <a:latin typeface="Times New Roman" pitchFamily="18" charset="0"/>
                <a:cs typeface="Times New Roman" pitchFamily="18" charset="0"/>
              </a:rPr>
              <a:t>Dante</a:t>
            </a:r>
            <a:r>
              <a:rPr lang="sk-SK" sz="6600" b="1" dirty="0" smtClean="0">
                <a:latin typeface="Times New Roman" pitchFamily="18" charset="0"/>
                <a:cs typeface="Times New Roman" pitchFamily="18" charset="0"/>
              </a:rPr>
              <a:t> </a:t>
            </a:r>
            <a:br>
              <a:rPr lang="sk-SK" sz="6600" b="1" dirty="0" smtClean="0">
                <a:latin typeface="Times New Roman" pitchFamily="18" charset="0"/>
                <a:cs typeface="Times New Roman" pitchFamily="18" charset="0"/>
              </a:rPr>
            </a:br>
            <a:r>
              <a:rPr lang="sk-SK" sz="6600" b="1" dirty="0" err="1" smtClean="0">
                <a:latin typeface="Times New Roman" pitchFamily="18" charset="0"/>
                <a:cs typeface="Times New Roman" pitchFamily="18" charset="0"/>
              </a:rPr>
              <a:t>de</a:t>
            </a:r>
            <a:r>
              <a:rPr lang="sk-SK" sz="6600" b="1" dirty="0" smtClean="0">
                <a:latin typeface="Times New Roman" pitchFamily="18" charset="0"/>
                <a:cs typeface="Times New Roman" pitchFamily="18" charset="0"/>
              </a:rPr>
              <a:t> </a:t>
            </a:r>
            <a:r>
              <a:rPr lang="sk-SK" sz="6600" b="1" dirty="0" err="1" smtClean="0">
                <a:latin typeface="Times New Roman" pitchFamily="18" charset="0"/>
                <a:cs typeface="Times New Roman" pitchFamily="18" charset="0"/>
              </a:rPr>
              <a:t>vulgari</a:t>
            </a:r>
            <a:r>
              <a:rPr lang="sk-SK" sz="6600" b="1" dirty="0" smtClean="0">
                <a:latin typeface="Times New Roman" pitchFamily="18" charset="0"/>
                <a:cs typeface="Times New Roman" pitchFamily="18" charset="0"/>
              </a:rPr>
              <a:t> </a:t>
            </a:r>
            <a:r>
              <a:rPr lang="sk-SK" sz="6600" b="1" dirty="0" err="1" smtClean="0">
                <a:latin typeface="Times New Roman" pitchFamily="18" charset="0"/>
                <a:cs typeface="Times New Roman" pitchFamily="18" charset="0"/>
              </a:rPr>
              <a:t>eloquentia</a:t>
            </a:r>
            <a:endParaRPr lang="sk-SK" sz="66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03367"/>
            <a:ext cx="8229600" cy="4525963"/>
          </a:xfrm>
        </p:spPr>
        <p:txBody>
          <a:bodyPr/>
          <a:lstStyle/>
          <a:p>
            <a:r>
              <a:rPr lang="it-IT" sz="4000" dirty="0">
                <a:solidFill>
                  <a:srgbClr val="FF0000"/>
                </a:solidFill>
                <a:latin typeface="Times New Roman" pitchFamily="18" charset="0"/>
                <a:cs typeface="Times New Roman" pitchFamily="18" charset="0"/>
              </a:rPr>
              <a:t>Fuit ergo </a:t>
            </a:r>
            <a:r>
              <a:rPr lang="it-IT" sz="4000" b="1" dirty="0">
                <a:solidFill>
                  <a:srgbClr val="FF0000"/>
                </a:solidFill>
                <a:latin typeface="Times New Roman" pitchFamily="18" charset="0"/>
                <a:cs typeface="Times New Roman" pitchFamily="18" charset="0"/>
              </a:rPr>
              <a:t>hebraicum</a:t>
            </a:r>
            <a:r>
              <a:rPr lang="it-IT" sz="4000" dirty="0">
                <a:solidFill>
                  <a:srgbClr val="FF0000"/>
                </a:solidFill>
                <a:latin typeface="Times New Roman" pitchFamily="18" charset="0"/>
                <a:cs typeface="Times New Roman" pitchFamily="18" charset="0"/>
              </a:rPr>
              <a:t> ydioma illud quod primi loquentis labia fabricarunt. </a:t>
            </a:r>
            <a:endParaRPr lang="sk-SK" sz="4000" dirty="0">
              <a:solidFill>
                <a:srgbClr val="FF0000"/>
              </a:solidFill>
              <a:latin typeface="Times New Roman" pitchFamily="18" charset="0"/>
              <a:cs typeface="Times New Roman" pitchFamily="18" charset="0"/>
            </a:endParaRPr>
          </a:p>
          <a:p>
            <a:r>
              <a:rPr lang="it-IT" sz="4000" dirty="0">
                <a:latin typeface="Times New Roman" pitchFamily="18" charset="0"/>
                <a:cs typeface="Times New Roman" pitchFamily="18" charset="0"/>
              </a:rPr>
              <a:t>La lingua che le labbra del primo parlante formarono fu dunque </a:t>
            </a:r>
            <a:r>
              <a:rPr lang="it-IT" sz="4000" b="1" dirty="0">
                <a:latin typeface="Times New Roman" pitchFamily="18" charset="0"/>
                <a:cs typeface="Times New Roman" pitchFamily="18" charset="0"/>
              </a:rPr>
              <a:t>l’ebraico</a:t>
            </a:r>
            <a:r>
              <a:rPr lang="it-IT" sz="4000" dirty="0">
                <a:latin typeface="Times New Roman" pitchFamily="18" charset="0"/>
                <a:cs typeface="Times New Roman" pitchFamily="18" charset="0"/>
              </a:rPr>
              <a:t>.</a:t>
            </a:r>
            <a:endParaRPr lang="sk-SK" sz="4000" dirty="0">
              <a:latin typeface="Times New Roman" pitchFamily="18" charset="0"/>
              <a:cs typeface="Times New Roman" pitchFamily="18" charset="0"/>
            </a:endParaRPr>
          </a:p>
          <a:p>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57158" y="660399"/>
            <a:ext cx="8329642" cy="5626121"/>
          </a:xfrm>
        </p:spPr>
        <p:txBody>
          <a:bodyPr>
            <a:noAutofit/>
          </a:bodyPr>
          <a:lstStyle/>
          <a:p>
            <a:r>
              <a:rPr lang="it-IT" sz="2800" dirty="0">
                <a:solidFill>
                  <a:srgbClr val="FF0000"/>
                </a:solidFill>
                <a:latin typeface="Times New Roman" pitchFamily="18" charset="0"/>
                <a:cs typeface="Times New Roman" pitchFamily="18" charset="0"/>
              </a:rPr>
              <a:t>Harum quoque duarum nobilior est </a:t>
            </a:r>
            <a:r>
              <a:rPr lang="it-IT" sz="2800" b="1" dirty="0">
                <a:solidFill>
                  <a:srgbClr val="FF0000"/>
                </a:solidFill>
                <a:latin typeface="Times New Roman" pitchFamily="18" charset="0"/>
                <a:cs typeface="Times New Roman" pitchFamily="18" charset="0"/>
              </a:rPr>
              <a:t>vulgaris</a:t>
            </a:r>
            <a:r>
              <a:rPr lang="it-IT" sz="2800" dirty="0">
                <a:solidFill>
                  <a:srgbClr val="FF0000"/>
                </a:solidFill>
                <a:latin typeface="Times New Roman" pitchFamily="18" charset="0"/>
                <a:cs typeface="Times New Roman" pitchFamily="18" charset="0"/>
              </a:rPr>
              <a:t>: tum quia prima fuit humano generi usitata; tum quia totus orbis ipsa perfruitur, licet in diversas prolationes et vocabula sit divisa; tum quia </a:t>
            </a:r>
            <a:r>
              <a:rPr lang="it-IT" sz="2800" b="1" dirty="0">
                <a:solidFill>
                  <a:srgbClr val="FF0000"/>
                </a:solidFill>
                <a:latin typeface="Times New Roman" pitchFamily="18" charset="0"/>
                <a:cs typeface="Times New Roman" pitchFamily="18" charset="0"/>
              </a:rPr>
              <a:t>naturalis</a:t>
            </a:r>
            <a:r>
              <a:rPr lang="it-IT" sz="2800" dirty="0">
                <a:solidFill>
                  <a:srgbClr val="FF0000"/>
                </a:solidFill>
                <a:latin typeface="Times New Roman" pitchFamily="18" charset="0"/>
                <a:cs typeface="Times New Roman" pitchFamily="18" charset="0"/>
              </a:rPr>
              <a:t> est nobis, cum illa potius artificialis existat. Et de hac nobiliori nostra est intentio pertractare</a:t>
            </a:r>
            <a:r>
              <a:rPr lang="it-IT" sz="2800" dirty="0" smtClean="0">
                <a:solidFill>
                  <a:srgbClr val="FF0000"/>
                </a:solidFill>
                <a:latin typeface="Times New Roman" pitchFamily="18" charset="0"/>
                <a:cs typeface="Times New Roman" pitchFamily="18" charset="0"/>
              </a:rPr>
              <a:t>.</a:t>
            </a:r>
            <a:endParaRPr lang="sk-SK" sz="2800" dirty="0">
              <a:solidFill>
                <a:srgbClr val="FF0000"/>
              </a:solidFill>
              <a:latin typeface="Times New Roman" pitchFamily="18" charset="0"/>
              <a:cs typeface="Times New Roman" pitchFamily="18" charset="0"/>
            </a:endParaRPr>
          </a:p>
          <a:p>
            <a:r>
              <a:rPr lang="it-IT" sz="2800" dirty="0">
                <a:latin typeface="Times New Roman" pitchFamily="18" charset="0"/>
                <a:cs typeface="Times New Roman" pitchFamily="18" charset="0"/>
              </a:rPr>
              <a:t>La più nobile di queste due lingue è il </a:t>
            </a:r>
            <a:r>
              <a:rPr lang="it-IT" sz="2800" b="1" dirty="0">
                <a:latin typeface="Times New Roman" pitchFamily="18" charset="0"/>
                <a:cs typeface="Times New Roman" pitchFamily="18" charset="0"/>
              </a:rPr>
              <a:t>volgare</a:t>
            </a:r>
            <a:r>
              <a:rPr lang="it-IT" sz="2800" dirty="0">
                <a:latin typeface="Times New Roman" pitchFamily="18" charset="0"/>
                <a:cs typeface="Times New Roman" pitchFamily="18" charset="0"/>
              </a:rPr>
              <a:t>, sia perché fu la prima a essere usata dal genere umano, sia perché tutto il mondo ne fruisce (pur nelle diversità di pronuncia e di vocabolario che la dividono), sia perché ci è </a:t>
            </a:r>
            <a:r>
              <a:rPr lang="it-IT" sz="2800" b="1" dirty="0">
                <a:latin typeface="Times New Roman" pitchFamily="18" charset="0"/>
                <a:cs typeface="Times New Roman" pitchFamily="18" charset="0"/>
              </a:rPr>
              <a:t>naturale</a:t>
            </a:r>
            <a:r>
              <a:rPr lang="it-IT" sz="2800" dirty="0">
                <a:latin typeface="Times New Roman" pitchFamily="18" charset="0"/>
                <a:cs typeface="Times New Roman" pitchFamily="18" charset="0"/>
              </a:rPr>
              <a:t>, mentre l’altra è piuttosto artificiale.Proprio di questa lingua più nobile è nostro intento trattare.</a:t>
            </a:r>
            <a:endParaRPr lang="sk-SK" sz="2800" dirty="0">
              <a:latin typeface="Times New Roman" pitchFamily="18" charset="0"/>
              <a:cs typeface="Times New Roman" pitchFamily="18" charset="0"/>
            </a:endParaRPr>
          </a:p>
          <a:p>
            <a:endParaRPr lang="sk-SK"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857232"/>
            <a:ext cx="8229600" cy="4525963"/>
          </a:xfrm>
        </p:spPr>
        <p:txBody>
          <a:bodyPr>
            <a:noAutofit/>
          </a:bodyPr>
          <a:lstStyle/>
          <a:p>
            <a:r>
              <a:rPr lang="it-IT" sz="2000" dirty="0">
                <a:solidFill>
                  <a:srgbClr val="FF0000"/>
                </a:solidFill>
                <a:latin typeface="Times New Roman" pitchFamily="18" charset="0"/>
                <a:cs typeface="Times New Roman" pitchFamily="18" charset="0"/>
              </a:rPr>
              <a:t>Quare ad minus </a:t>
            </a:r>
            <a:r>
              <a:rPr lang="it-IT" sz="2000" b="1" dirty="0">
                <a:solidFill>
                  <a:srgbClr val="FF0000"/>
                </a:solidFill>
                <a:latin typeface="Times New Roman" pitchFamily="18" charset="0"/>
                <a:cs typeface="Times New Roman" pitchFamily="18" charset="0"/>
              </a:rPr>
              <a:t>XIV vulgaribus</a:t>
            </a:r>
            <a:r>
              <a:rPr lang="it-IT" sz="2000" dirty="0">
                <a:solidFill>
                  <a:srgbClr val="FF0000"/>
                </a:solidFill>
                <a:latin typeface="Times New Roman" pitchFamily="18" charset="0"/>
                <a:cs typeface="Times New Roman" pitchFamily="18" charset="0"/>
              </a:rPr>
              <a:t> sola videtur Ytalia variari. Que adhuc omnia </a:t>
            </a:r>
            <a:endParaRPr lang="sk-SK" sz="2000" dirty="0">
              <a:solidFill>
                <a:srgbClr val="FF0000"/>
              </a:solidFill>
              <a:latin typeface="Times New Roman" pitchFamily="18" charset="0"/>
              <a:cs typeface="Times New Roman" pitchFamily="18" charset="0"/>
            </a:endParaRPr>
          </a:p>
          <a:p>
            <a:pPr>
              <a:buNone/>
            </a:pPr>
            <a:r>
              <a:rPr lang="sk-SK" sz="2000" dirty="0" smtClean="0">
                <a:solidFill>
                  <a:srgbClr val="FF0000"/>
                </a:solidFill>
                <a:latin typeface="Times New Roman" pitchFamily="18" charset="0"/>
                <a:cs typeface="Times New Roman" pitchFamily="18" charset="0"/>
              </a:rPr>
              <a:t>	</a:t>
            </a:r>
            <a:r>
              <a:rPr lang="it-IT" sz="2000" dirty="0" smtClean="0">
                <a:solidFill>
                  <a:srgbClr val="FF0000"/>
                </a:solidFill>
                <a:latin typeface="Times New Roman" pitchFamily="18" charset="0"/>
                <a:cs typeface="Times New Roman" pitchFamily="18" charset="0"/>
              </a:rPr>
              <a:t>vulgaria </a:t>
            </a:r>
            <a:r>
              <a:rPr lang="it-IT" sz="2000" dirty="0">
                <a:solidFill>
                  <a:srgbClr val="FF0000"/>
                </a:solidFill>
                <a:latin typeface="Times New Roman" pitchFamily="18" charset="0"/>
                <a:cs typeface="Times New Roman" pitchFamily="18" charset="0"/>
              </a:rPr>
              <a:t>in sese variantur, ut puta in Tuscia Senenses et Aretini, in Lombardia </a:t>
            </a:r>
            <a:endParaRPr lang="sk-SK" sz="2000" dirty="0">
              <a:solidFill>
                <a:srgbClr val="FF0000"/>
              </a:solidFill>
              <a:latin typeface="Times New Roman" pitchFamily="18" charset="0"/>
              <a:cs typeface="Times New Roman" pitchFamily="18" charset="0"/>
            </a:endParaRPr>
          </a:p>
          <a:p>
            <a:pPr>
              <a:buNone/>
            </a:pPr>
            <a:r>
              <a:rPr lang="sk-SK" sz="2000" dirty="0" smtClean="0">
                <a:solidFill>
                  <a:srgbClr val="FF0000"/>
                </a:solidFill>
                <a:latin typeface="Times New Roman" pitchFamily="18" charset="0"/>
                <a:cs typeface="Times New Roman" pitchFamily="18" charset="0"/>
              </a:rPr>
              <a:t>	</a:t>
            </a:r>
            <a:r>
              <a:rPr lang="it-IT" sz="2000" dirty="0" smtClean="0">
                <a:solidFill>
                  <a:srgbClr val="FF0000"/>
                </a:solidFill>
                <a:latin typeface="Times New Roman" pitchFamily="18" charset="0"/>
                <a:cs typeface="Times New Roman" pitchFamily="18" charset="0"/>
              </a:rPr>
              <a:t>Ferrarenses </a:t>
            </a:r>
            <a:r>
              <a:rPr lang="it-IT" sz="2000" dirty="0">
                <a:solidFill>
                  <a:srgbClr val="FF0000"/>
                </a:solidFill>
                <a:latin typeface="Times New Roman" pitchFamily="18" charset="0"/>
                <a:cs typeface="Times New Roman" pitchFamily="18" charset="0"/>
              </a:rPr>
              <a:t>et Placentini; nec non in eadem civitate aliqualem variationem </a:t>
            </a:r>
            <a:endParaRPr lang="sk-SK" sz="2000" dirty="0">
              <a:solidFill>
                <a:srgbClr val="FF0000"/>
              </a:solidFill>
              <a:latin typeface="Times New Roman" pitchFamily="18" charset="0"/>
              <a:cs typeface="Times New Roman" pitchFamily="18" charset="0"/>
            </a:endParaRPr>
          </a:p>
          <a:p>
            <a:pPr>
              <a:buNone/>
            </a:pPr>
            <a:r>
              <a:rPr lang="sk-SK" sz="2000" dirty="0" smtClean="0">
                <a:solidFill>
                  <a:srgbClr val="FF0000"/>
                </a:solidFill>
                <a:latin typeface="Times New Roman" pitchFamily="18" charset="0"/>
                <a:cs typeface="Times New Roman" pitchFamily="18" charset="0"/>
              </a:rPr>
              <a:t>	</a:t>
            </a:r>
            <a:r>
              <a:rPr lang="it-IT" sz="2000" dirty="0" smtClean="0">
                <a:solidFill>
                  <a:srgbClr val="FF0000"/>
                </a:solidFill>
                <a:latin typeface="Times New Roman" pitchFamily="18" charset="0"/>
                <a:cs typeface="Times New Roman" pitchFamily="18" charset="0"/>
              </a:rPr>
              <a:t>perpendimus</a:t>
            </a:r>
            <a:r>
              <a:rPr lang="it-IT" sz="2000" dirty="0">
                <a:solidFill>
                  <a:srgbClr val="FF0000"/>
                </a:solidFill>
                <a:latin typeface="Times New Roman" pitchFamily="18" charset="0"/>
                <a:cs typeface="Times New Roman" pitchFamily="18" charset="0"/>
              </a:rPr>
              <a:t>, ut superius in capitulo immediato posuimus. Quapropter, si primas et secundarias et subsecundarias vulgaris Ytalie variationes calcolare velimus, et in hoc minimo mundi angulo non solum ad millenam loquele variationem venire contigerit, sed etiam ad magis ultra.  </a:t>
            </a:r>
            <a:endParaRPr lang="sk-SK" sz="2000" dirty="0">
              <a:solidFill>
                <a:srgbClr val="FF0000"/>
              </a:solidFill>
              <a:latin typeface="Times New Roman" pitchFamily="18" charset="0"/>
              <a:cs typeface="Times New Roman" pitchFamily="18" charset="0"/>
            </a:endParaRPr>
          </a:p>
          <a:p>
            <a:r>
              <a:rPr lang="it-IT" sz="2000" dirty="0">
                <a:latin typeface="Times New Roman" pitchFamily="18" charset="0"/>
                <a:cs typeface="Times New Roman" pitchFamily="18" charset="0"/>
              </a:rPr>
              <a:t>La sola Italia appare dunque differenziata in almeno </a:t>
            </a:r>
            <a:r>
              <a:rPr lang="it-IT" sz="2000" b="1" dirty="0">
                <a:latin typeface="Times New Roman" pitchFamily="18" charset="0"/>
                <a:cs typeface="Times New Roman" pitchFamily="18" charset="0"/>
              </a:rPr>
              <a:t>quattordici volgari</a:t>
            </a:r>
            <a:r>
              <a:rPr lang="it-IT" sz="2000" dirty="0">
                <a:latin typeface="Times New Roman" pitchFamily="18" charset="0"/>
                <a:cs typeface="Times New Roman" pitchFamily="18" charset="0"/>
              </a:rPr>
              <a:t>. Ora, anche questi volgari variano a loro volta (come, per esempio, i Senesi e gli Aretini in Toscana, i Ferraresi e i Piacentini in Lombardia); abbiamo inoltre notato che nella stessa città esiste un certo mutamento, come si è stabilito nel capitolo precedente. Pertanto, se volessimo contare le prime, seconde e ulteriori variazioni del volgare d’Italia, anche in questo piccolissimo angolo del mondo ci toccherebbe di giungere non solo a mille, ma anche a un numero maggiore di varietà linguistiche.</a:t>
            </a:r>
            <a:endParaRPr lang="sk-SK"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atka\Pictures\ludka4.jpg"/>
          <p:cNvPicPr>
            <a:picLocks noChangeAspect="1" noChangeArrowheads="1"/>
          </p:cNvPicPr>
          <p:nvPr/>
        </p:nvPicPr>
        <p:blipFill>
          <a:blip r:embed="rId2"/>
          <a:srcRect/>
          <a:stretch>
            <a:fillRect/>
          </a:stretch>
        </p:blipFill>
        <p:spPr bwMode="auto">
          <a:xfrm>
            <a:off x="732238" y="357166"/>
            <a:ext cx="7768852" cy="62150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474673"/>
            <a:ext cx="8229600" cy="4525963"/>
          </a:xfrm>
        </p:spPr>
        <p:txBody>
          <a:bodyPr>
            <a:noAutofit/>
          </a:bodyPr>
          <a:lstStyle/>
          <a:p>
            <a:r>
              <a:rPr lang="it-IT" sz="2200" dirty="0">
                <a:solidFill>
                  <a:srgbClr val="FF0000"/>
                </a:solidFill>
                <a:latin typeface="Times New Roman" pitchFamily="18" charset="0"/>
                <a:cs typeface="Times New Roman" pitchFamily="18" charset="0"/>
              </a:rPr>
              <a:t>Sicut ergo </a:t>
            </a:r>
            <a:r>
              <a:rPr lang="it-IT" sz="2200" b="1" dirty="0">
                <a:solidFill>
                  <a:srgbClr val="FF0000"/>
                </a:solidFill>
                <a:latin typeface="Times New Roman" pitchFamily="18" charset="0"/>
                <a:cs typeface="Times New Roman" pitchFamily="18" charset="0"/>
              </a:rPr>
              <a:t>Romani</a:t>
            </a:r>
            <a:r>
              <a:rPr lang="it-IT" sz="2200" dirty="0">
                <a:solidFill>
                  <a:srgbClr val="FF0000"/>
                </a:solidFill>
                <a:latin typeface="Times New Roman" pitchFamily="18" charset="0"/>
                <a:cs typeface="Times New Roman" pitchFamily="18" charset="0"/>
              </a:rPr>
              <a:t> se cunctis preponendos existimant, in hac eradicatione sive discerptione non inmerito eos aliis preponamus, protestantes eosdem in nulla </a:t>
            </a:r>
            <a:r>
              <a:rPr lang="fr-FR" sz="2200" dirty="0" smtClean="0">
                <a:solidFill>
                  <a:srgbClr val="FF0000"/>
                </a:solidFill>
                <a:latin typeface="Times New Roman" pitchFamily="18" charset="0"/>
                <a:cs typeface="Times New Roman" pitchFamily="18" charset="0"/>
              </a:rPr>
              <a:t>vulgaris </a:t>
            </a:r>
            <a:r>
              <a:rPr lang="fr-FR" sz="2200" dirty="0">
                <a:solidFill>
                  <a:srgbClr val="FF0000"/>
                </a:solidFill>
                <a:latin typeface="Times New Roman" pitchFamily="18" charset="0"/>
                <a:cs typeface="Times New Roman" pitchFamily="18" charset="0"/>
              </a:rPr>
              <a:t>eloquentie ratione fore tangendos. Dicimus igitur Romanorum non </a:t>
            </a:r>
            <a:r>
              <a:rPr lang="sk-SK" sz="2200" dirty="0" smtClean="0">
                <a:solidFill>
                  <a:srgbClr val="FF0000"/>
                </a:solidFill>
                <a:latin typeface="Times New Roman" pitchFamily="18" charset="0"/>
                <a:cs typeface="Times New Roman" pitchFamily="18" charset="0"/>
              </a:rPr>
              <a:t> </a:t>
            </a:r>
            <a:r>
              <a:rPr lang="fr-FR" sz="2200" dirty="0" smtClean="0">
                <a:solidFill>
                  <a:srgbClr val="FF0000"/>
                </a:solidFill>
                <a:latin typeface="Times New Roman" pitchFamily="18" charset="0"/>
                <a:cs typeface="Times New Roman" pitchFamily="18" charset="0"/>
              </a:rPr>
              <a:t>vulgare</a:t>
            </a:r>
            <a:r>
              <a:rPr lang="fr-FR" sz="2200" dirty="0">
                <a:solidFill>
                  <a:srgbClr val="FF0000"/>
                </a:solidFill>
                <a:latin typeface="Times New Roman" pitchFamily="18" charset="0"/>
                <a:cs typeface="Times New Roman" pitchFamily="18" charset="0"/>
              </a:rPr>
              <a:t>, sed potius tristiloquium, ytalorum vulgarium omnium esse turpissimum; nec mirum, cum etiam morum habituumque deformitate pre cunctis videantur fetere. Dicunt enim: </a:t>
            </a:r>
            <a:r>
              <a:rPr lang="it-IT" sz="2200" b="1" dirty="0" smtClean="0">
                <a:solidFill>
                  <a:srgbClr val="FF0000"/>
                </a:solidFill>
                <a:latin typeface="Times New Roman" pitchFamily="18" charset="0"/>
                <a:cs typeface="Times New Roman" pitchFamily="18" charset="0"/>
              </a:rPr>
              <a:t>Messure</a:t>
            </a:r>
            <a:r>
              <a:rPr lang="it-IT" sz="2200" b="1" dirty="0">
                <a:solidFill>
                  <a:srgbClr val="FF0000"/>
                </a:solidFill>
                <a:latin typeface="Times New Roman" pitchFamily="18" charset="0"/>
                <a:cs typeface="Times New Roman" pitchFamily="18" charset="0"/>
              </a:rPr>
              <a:t>, quinto dici</a:t>
            </a:r>
            <a:r>
              <a:rPr lang="it-IT" sz="2200" dirty="0" smtClean="0">
                <a:solidFill>
                  <a:srgbClr val="FF0000"/>
                </a:solidFill>
                <a:latin typeface="Times New Roman" pitchFamily="18" charset="0"/>
                <a:cs typeface="Times New Roman" pitchFamily="18" charset="0"/>
              </a:rPr>
              <a:t>?</a:t>
            </a:r>
            <a:endParaRPr lang="sk-SK" sz="2200" dirty="0" smtClean="0">
              <a:solidFill>
                <a:srgbClr val="FF0000"/>
              </a:solidFill>
              <a:latin typeface="Times New Roman" pitchFamily="18" charset="0"/>
              <a:cs typeface="Times New Roman" pitchFamily="18" charset="0"/>
            </a:endParaRPr>
          </a:p>
          <a:p>
            <a:r>
              <a:rPr lang="it-IT" sz="2200" dirty="0">
                <a:latin typeface="Times New Roman" pitchFamily="18" charset="0"/>
                <a:cs typeface="Times New Roman" pitchFamily="18" charset="0"/>
              </a:rPr>
              <a:t> </a:t>
            </a:r>
            <a:r>
              <a:rPr lang="it-IT" sz="2200" b="1" dirty="0" smtClean="0">
                <a:latin typeface="Times New Roman" pitchFamily="18" charset="0"/>
                <a:cs typeface="Times New Roman" pitchFamily="18" charset="0"/>
              </a:rPr>
              <a:t>I </a:t>
            </a:r>
            <a:r>
              <a:rPr lang="it-IT" sz="2200" b="1" dirty="0">
                <a:latin typeface="Times New Roman" pitchFamily="18" charset="0"/>
                <a:cs typeface="Times New Roman" pitchFamily="18" charset="0"/>
              </a:rPr>
              <a:t>Romani</a:t>
            </a:r>
            <a:r>
              <a:rPr lang="it-IT" sz="2200" dirty="0">
                <a:latin typeface="Times New Roman" pitchFamily="18" charset="0"/>
                <a:cs typeface="Times New Roman" pitchFamily="18" charset="0"/>
              </a:rPr>
              <a:t> ritengono di aver diritto al primo posto, davanti a tutti gli altri: non a torto pertanto in questo lavoro di sradicamento o estirpazione si dia loro la precedenza, dichiarando che in nessuna trattazione di eloquenza volgare si dovrà far riferimento a loro. Affermiamo dunque che il volgare dei Romani (non volgare anzi, ma piuttosto squallida parlata) è il più brutto dei volgari italiani — il che non è strano, perché anche nei loro brutti usi e costumi i Romani appaiono più lerci di tutti gli altri popoli. Essi dicono: </a:t>
            </a:r>
            <a:r>
              <a:rPr lang="it-IT" sz="2200" b="1" i="1" dirty="0">
                <a:latin typeface="Times New Roman" pitchFamily="18" charset="0"/>
                <a:cs typeface="Times New Roman" pitchFamily="18" charset="0"/>
              </a:rPr>
              <a:t>Messure quinto dici</a:t>
            </a:r>
            <a:r>
              <a:rPr lang="it-IT" sz="2200" i="1" dirty="0">
                <a:latin typeface="Times New Roman" pitchFamily="18" charset="0"/>
                <a:cs typeface="Times New Roman" pitchFamily="18" charset="0"/>
              </a:rPr>
              <a:t>?</a:t>
            </a:r>
            <a:r>
              <a:rPr lang="it-IT" sz="2200" dirty="0">
                <a:latin typeface="Times New Roman" pitchFamily="18" charset="0"/>
                <a:cs typeface="Times New Roman" pitchFamily="18" charset="0"/>
              </a:rPr>
              <a:t> </a:t>
            </a:r>
            <a:endParaRPr lang="sk-SK" sz="22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546111"/>
            <a:ext cx="8229600" cy="4525963"/>
          </a:xfrm>
        </p:spPr>
        <p:txBody>
          <a:bodyPr>
            <a:noAutofit/>
          </a:bodyPr>
          <a:lstStyle/>
          <a:p>
            <a:r>
              <a:rPr lang="it-IT" sz="3000" b="1" dirty="0">
                <a:solidFill>
                  <a:srgbClr val="FF0000"/>
                </a:solidFill>
                <a:latin typeface="Times New Roman" pitchFamily="18" charset="0"/>
                <a:cs typeface="Times New Roman" pitchFamily="18" charset="0"/>
              </a:rPr>
              <a:t>Sardos</a:t>
            </a:r>
            <a:r>
              <a:rPr lang="it-IT" sz="3000" dirty="0">
                <a:solidFill>
                  <a:srgbClr val="FF0000"/>
                </a:solidFill>
                <a:latin typeface="Times New Roman" pitchFamily="18" charset="0"/>
                <a:cs typeface="Times New Roman" pitchFamily="18" charset="0"/>
              </a:rPr>
              <a:t> etiam, qui non Latii sunt sed Latiis associandi videntur, eiciamus, quoniam soli sine proprio vulgari essevidentur, gramaticam tanquam simie </a:t>
            </a:r>
            <a:endParaRPr lang="sk-SK" sz="3000" dirty="0">
              <a:solidFill>
                <a:srgbClr val="FF0000"/>
              </a:solidFill>
              <a:latin typeface="Times New Roman" pitchFamily="18" charset="0"/>
              <a:cs typeface="Times New Roman" pitchFamily="18" charset="0"/>
            </a:endParaRPr>
          </a:p>
          <a:p>
            <a:pPr>
              <a:buNone/>
            </a:pPr>
            <a:r>
              <a:rPr lang="sk-SK" sz="3000" dirty="0" smtClean="0">
                <a:solidFill>
                  <a:srgbClr val="FF0000"/>
                </a:solidFill>
                <a:latin typeface="Times New Roman" pitchFamily="18" charset="0"/>
                <a:cs typeface="Times New Roman" pitchFamily="18" charset="0"/>
              </a:rPr>
              <a:t>	</a:t>
            </a:r>
            <a:r>
              <a:rPr lang="fr-FR" sz="3000" dirty="0" smtClean="0">
                <a:solidFill>
                  <a:srgbClr val="FF0000"/>
                </a:solidFill>
                <a:latin typeface="Times New Roman" pitchFamily="18" charset="0"/>
                <a:cs typeface="Times New Roman" pitchFamily="18" charset="0"/>
              </a:rPr>
              <a:t>homines </a:t>
            </a:r>
            <a:r>
              <a:rPr lang="fr-FR" sz="3000" dirty="0">
                <a:solidFill>
                  <a:srgbClr val="FF0000"/>
                </a:solidFill>
                <a:latin typeface="Times New Roman" pitchFamily="18" charset="0"/>
                <a:cs typeface="Times New Roman" pitchFamily="18" charset="0"/>
              </a:rPr>
              <a:t>imitantes: nam </a:t>
            </a:r>
            <a:r>
              <a:rPr lang="fr-FR" sz="3000" b="1" dirty="0">
                <a:solidFill>
                  <a:srgbClr val="FF0000"/>
                </a:solidFill>
                <a:latin typeface="Times New Roman" pitchFamily="18" charset="0"/>
                <a:cs typeface="Times New Roman" pitchFamily="18" charset="0"/>
              </a:rPr>
              <a:t>domus nova</a:t>
            </a:r>
            <a:r>
              <a:rPr lang="fr-FR" sz="3000" dirty="0">
                <a:solidFill>
                  <a:srgbClr val="FF0000"/>
                </a:solidFill>
                <a:latin typeface="Times New Roman" pitchFamily="18" charset="0"/>
                <a:cs typeface="Times New Roman" pitchFamily="18" charset="0"/>
              </a:rPr>
              <a:t> et </a:t>
            </a:r>
            <a:r>
              <a:rPr lang="fr-FR" sz="3000" b="1" dirty="0">
                <a:solidFill>
                  <a:srgbClr val="FF0000"/>
                </a:solidFill>
                <a:latin typeface="Times New Roman" pitchFamily="18" charset="0"/>
                <a:cs typeface="Times New Roman" pitchFamily="18" charset="0"/>
              </a:rPr>
              <a:t>dominus meus locuntur</a:t>
            </a:r>
            <a:r>
              <a:rPr lang="fr-FR" sz="3000" dirty="0">
                <a:solidFill>
                  <a:srgbClr val="FF0000"/>
                </a:solidFill>
                <a:latin typeface="Times New Roman" pitchFamily="18" charset="0"/>
                <a:cs typeface="Times New Roman" pitchFamily="18" charset="0"/>
              </a:rPr>
              <a:t>. </a:t>
            </a:r>
            <a:endParaRPr lang="sk-SK" sz="3000" dirty="0">
              <a:solidFill>
                <a:srgbClr val="FF0000"/>
              </a:solidFill>
              <a:latin typeface="Times New Roman" pitchFamily="18" charset="0"/>
              <a:cs typeface="Times New Roman" pitchFamily="18" charset="0"/>
            </a:endParaRPr>
          </a:p>
          <a:p>
            <a:r>
              <a:rPr lang="it-IT" sz="3000" dirty="0">
                <a:latin typeface="Times New Roman" pitchFamily="18" charset="0"/>
                <a:cs typeface="Times New Roman" pitchFamily="18" charset="0"/>
              </a:rPr>
              <a:t>Eliminiamo anche i </a:t>
            </a:r>
            <a:r>
              <a:rPr lang="it-IT" sz="3000" b="1" dirty="0">
                <a:latin typeface="Times New Roman" pitchFamily="18" charset="0"/>
                <a:cs typeface="Times New Roman" pitchFamily="18" charset="0"/>
              </a:rPr>
              <a:t>Sardi</a:t>
            </a:r>
            <a:r>
              <a:rPr lang="it-IT" sz="3000" dirty="0">
                <a:latin typeface="Times New Roman" pitchFamily="18" charset="0"/>
                <a:cs typeface="Times New Roman" pitchFamily="18" charset="0"/>
              </a:rPr>
              <a:t> (che non sono Italiani, ma sembrano accomunabili agli Italiani) perché essi soli appaiono privi di un volgare loro proprio e imitano la «gramatica» come le scimmie imitano gli uomini: dicono infatti </a:t>
            </a:r>
            <a:r>
              <a:rPr lang="it-IT" sz="3000" b="1" i="1" dirty="0">
                <a:latin typeface="Times New Roman" pitchFamily="18" charset="0"/>
                <a:cs typeface="Times New Roman" pitchFamily="18" charset="0"/>
              </a:rPr>
              <a:t>domus nova</a:t>
            </a:r>
            <a:r>
              <a:rPr lang="it-IT" sz="3000" i="1" dirty="0">
                <a:latin typeface="Times New Roman" pitchFamily="18" charset="0"/>
                <a:cs typeface="Times New Roman" pitchFamily="18" charset="0"/>
              </a:rPr>
              <a:t> </a:t>
            </a:r>
            <a:r>
              <a:rPr lang="it-IT" sz="3000" dirty="0">
                <a:latin typeface="Times New Roman" pitchFamily="18" charset="0"/>
                <a:cs typeface="Times New Roman" pitchFamily="18" charset="0"/>
              </a:rPr>
              <a:t>e </a:t>
            </a:r>
            <a:r>
              <a:rPr lang="it-IT" sz="3000" b="1" i="1" dirty="0">
                <a:latin typeface="Times New Roman" pitchFamily="18" charset="0"/>
                <a:cs typeface="Times New Roman" pitchFamily="18" charset="0"/>
              </a:rPr>
              <a:t>dominus meus</a:t>
            </a:r>
            <a:endParaRPr lang="sk-SK" sz="3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357166"/>
            <a:ext cx="8229600" cy="4525963"/>
          </a:xfrm>
        </p:spPr>
        <p:txBody>
          <a:bodyPr>
            <a:noAutofit/>
          </a:bodyPr>
          <a:lstStyle/>
          <a:p>
            <a:r>
              <a:rPr lang="it-IT" sz="2000" b="1" dirty="0">
                <a:solidFill>
                  <a:srgbClr val="FF0000"/>
                </a:solidFill>
                <a:latin typeface="Times New Roman" pitchFamily="18" charset="0"/>
                <a:cs typeface="Times New Roman" pitchFamily="18" charset="0"/>
              </a:rPr>
              <a:t>Apuli</a:t>
            </a:r>
            <a:r>
              <a:rPr lang="it-IT" sz="2000" dirty="0">
                <a:solidFill>
                  <a:srgbClr val="FF0000"/>
                </a:solidFill>
                <a:latin typeface="Times New Roman" pitchFamily="18" charset="0"/>
                <a:cs typeface="Times New Roman" pitchFamily="18" charset="0"/>
              </a:rPr>
              <a:t> quoque vel sui acerbitate vel finitimorum suorum contiguitate, qui </a:t>
            </a:r>
            <a:r>
              <a:rPr lang="it-IT" sz="2000" dirty="0" smtClean="0">
                <a:solidFill>
                  <a:srgbClr val="FF0000"/>
                </a:solidFill>
                <a:latin typeface="Times New Roman" pitchFamily="18" charset="0"/>
                <a:cs typeface="Times New Roman" pitchFamily="18" charset="0"/>
              </a:rPr>
              <a:t>Romani </a:t>
            </a:r>
            <a:r>
              <a:rPr lang="it-IT" sz="2000" dirty="0">
                <a:solidFill>
                  <a:srgbClr val="FF0000"/>
                </a:solidFill>
                <a:latin typeface="Times New Roman" pitchFamily="18" charset="0"/>
                <a:cs typeface="Times New Roman" pitchFamily="18" charset="0"/>
              </a:rPr>
              <a:t>et Marchiani sunt, turpiter barbarizant: dicunt enim</a:t>
            </a:r>
            <a:r>
              <a:rPr lang="it-IT" sz="2000" b="1" dirty="0">
                <a:solidFill>
                  <a:srgbClr val="FF0000"/>
                </a:solidFill>
                <a:latin typeface="Times New Roman" pitchFamily="18" charset="0"/>
                <a:cs typeface="Times New Roman" pitchFamily="18" charset="0"/>
              </a:rPr>
              <a:t> Volzera che chiangesse lo quatraro.</a:t>
            </a:r>
            <a:r>
              <a:rPr lang="it-IT" sz="2000" dirty="0">
                <a:solidFill>
                  <a:srgbClr val="FF0000"/>
                </a:solidFill>
                <a:latin typeface="Times New Roman" pitchFamily="18" charset="0"/>
                <a:cs typeface="Times New Roman" pitchFamily="18" charset="0"/>
              </a:rPr>
              <a:t>  Sed quamvis terrigene Apuli loquantur obscene comuniter, prefulgentes eorum quidam polite locuti sunt, vocabula curialiora in suis cantionibus compilantes, ut manifeste apparet eorum dicta perspicientibus, ut puta </a:t>
            </a:r>
            <a:r>
              <a:rPr lang="it-IT" sz="2000" b="1" dirty="0" smtClean="0">
                <a:solidFill>
                  <a:srgbClr val="FF0000"/>
                </a:solidFill>
                <a:latin typeface="Times New Roman" pitchFamily="18" charset="0"/>
                <a:cs typeface="Times New Roman" pitchFamily="18" charset="0"/>
              </a:rPr>
              <a:t>Madonna</a:t>
            </a:r>
            <a:r>
              <a:rPr lang="it-IT" sz="2000" b="1" dirty="0">
                <a:solidFill>
                  <a:srgbClr val="FF0000"/>
                </a:solidFill>
                <a:latin typeface="Times New Roman" pitchFamily="18" charset="0"/>
                <a:cs typeface="Times New Roman" pitchFamily="18" charset="0"/>
              </a:rPr>
              <a:t>, dir vi volglio, </a:t>
            </a:r>
            <a:r>
              <a:rPr lang="it-IT" sz="2000" dirty="0">
                <a:solidFill>
                  <a:srgbClr val="FF0000"/>
                </a:solidFill>
                <a:latin typeface="Times New Roman" pitchFamily="18" charset="0"/>
                <a:cs typeface="Times New Roman" pitchFamily="18" charset="0"/>
              </a:rPr>
              <a:t>et </a:t>
            </a:r>
            <a:r>
              <a:rPr lang="it-IT" sz="2000" b="1" dirty="0">
                <a:solidFill>
                  <a:srgbClr val="FF0000"/>
                </a:solidFill>
                <a:latin typeface="Times New Roman" pitchFamily="18" charset="0"/>
                <a:cs typeface="Times New Roman" pitchFamily="18" charset="0"/>
              </a:rPr>
              <a:t>Per fino amore vo si letamente</a:t>
            </a:r>
            <a:r>
              <a:rPr lang="it-IT" sz="2000" dirty="0">
                <a:solidFill>
                  <a:srgbClr val="FF0000"/>
                </a:solidFill>
                <a:latin typeface="Times New Roman" pitchFamily="18" charset="0"/>
                <a:cs typeface="Times New Roman" pitchFamily="18" charset="0"/>
              </a:rPr>
              <a:t>. Quapropter superiora notantibus innotescere debet nec siculum nec apulum esse illud quod in Ytalia pulcerrimum est vulgare, cum eloquentes indigenas ostenderimus a proprio divertisse.  </a:t>
            </a:r>
            <a:endParaRPr lang="sk-SK" sz="2000" dirty="0">
              <a:solidFill>
                <a:srgbClr val="FF0000"/>
              </a:solidFill>
              <a:latin typeface="Times New Roman" pitchFamily="18" charset="0"/>
              <a:cs typeface="Times New Roman" pitchFamily="18" charset="0"/>
            </a:endParaRPr>
          </a:p>
          <a:p>
            <a:r>
              <a:rPr lang="it-IT" sz="2000" dirty="0">
                <a:latin typeface="Times New Roman" pitchFamily="18" charset="0"/>
                <a:cs typeface="Times New Roman" pitchFamily="18" charset="0"/>
              </a:rPr>
              <a:t>Anche gli </a:t>
            </a:r>
            <a:r>
              <a:rPr lang="it-IT" sz="2000" b="1" dirty="0">
                <a:latin typeface="Times New Roman" pitchFamily="18" charset="0"/>
                <a:cs typeface="Times New Roman" pitchFamily="18" charset="0"/>
              </a:rPr>
              <a:t>Apuli</a:t>
            </a:r>
            <a:r>
              <a:rPr lang="it-IT" sz="2000" dirty="0">
                <a:latin typeface="Times New Roman" pitchFamily="18" charset="0"/>
                <a:cs typeface="Times New Roman" pitchFamily="18" charset="0"/>
              </a:rPr>
              <a:t>, o per la loro asprezza o per il contatto con i loro vicini (che sono i Romani e i Marchigiani), parlano in modo brutto e scorretto. Essi dicono infatti: </a:t>
            </a:r>
            <a:r>
              <a:rPr lang="it-IT" sz="2000" b="1" i="1" dirty="0">
                <a:latin typeface="Times New Roman" pitchFamily="18" charset="0"/>
                <a:cs typeface="Times New Roman" pitchFamily="18" charset="0"/>
              </a:rPr>
              <a:t>Vòlzera che chiangesse lo quatraro</a:t>
            </a:r>
            <a:r>
              <a:rPr lang="it-IT" sz="2000" dirty="0">
                <a:latin typeface="Times New Roman" pitchFamily="18" charset="0"/>
                <a:cs typeface="Times New Roman" pitchFamily="18" charset="0"/>
              </a:rPr>
              <a:t>. Tuttavia, benché comunemente il modo di parlare degli Apuli sia repellente, alcuni che spiccano fra loro si sono espressi con eleganza, adottando nelle loro canzoni i vocaboli più curiali. Ciò appare chiaramente a un attento esame delle loro poesie, come, per esempio, </a:t>
            </a:r>
            <a:r>
              <a:rPr lang="it-IT" sz="2000" dirty="0" smtClean="0">
                <a:latin typeface="Times New Roman" pitchFamily="18" charset="0"/>
                <a:cs typeface="Times New Roman" pitchFamily="18" charset="0"/>
              </a:rPr>
              <a:t>in</a:t>
            </a:r>
            <a:r>
              <a:rPr lang="sk-SK" sz="2000" dirty="0" smtClean="0">
                <a:latin typeface="Times New Roman" pitchFamily="18" charset="0"/>
                <a:cs typeface="Times New Roman" pitchFamily="18" charset="0"/>
              </a:rPr>
              <a:t> </a:t>
            </a:r>
            <a:r>
              <a:rPr lang="it-IT" sz="2000" b="1" i="1" dirty="0" smtClean="0">
                <a:latin typeface="Times New Roman" pitchFamily="18" charset="0"/>
                <a:cs typeface="Times New Roman" pitchFamily="18" charset="0"/>
              </a:rPr>
              <a:t>Madonna</a:t>
            </a:r>
            <a:r>
              <a:rPr lang="it-IT" sz="2000" b="1" i="1" dirty="0">
                <a:latin typeface="Times New Roman" pitchFamily="18" charset="0"/>
                <a:cs typeface="Times New Roman" pitchFamily="18" charset="0"/>
              </a:rPr>
              <a:t>, dir vi voglio</a:t>
            </a:r>
            <a:r>
              <a:rPr lang="it-IT" sz="2000" i="1" dirty="0">
                <a:latin typeface="Times New Roman" pitchFamily="18" charset="0"/>
                <a:cs typeface="Times New Roman" pitchFamily="18" charset="0"/>
              </a:rPr>
              <a:t>, </a:t>
            </a:r>
            <a:r>
              <a:rPr lang="it-IT" sz="2000" i="1" dirty="0" smtClean="0">
                <a:latin typeface="Times New Roman" pitchFamily="18" charset="0"/>
                <a:cs typeface="Times New Roman" pitchFamily="18" charset="0"/>
              </a:rPr>
              <a:t>e</a:t>
            </a:r>
            <a:r>
              <a:rPr lang="sk-SK" sz="2000" i="1" dirty="0" smtClean="0">
                <a:latin typeface="Times New Roman" pitchFamily="18" charset="0"/>
                <a:cs typeface="Times New Roman" pitchFamily="18" charset="0"/>
              </a:rPr>
              <a:t> </a:t>
            </a:r>
            <a:r>
              <a:rPr lang="it-IT" sz="2000" b="1" i="1" dirty="0" smtClean="0">
                <a:latin typeface="Times New Roman" pitchFamily="18" charset="0"/>
                <a:cs typeface="Times New Roman" pitchFamily="18" charset="0"/>
              </a:rPr>
              <a:t>Per </a:t>
            </a:r>
            <a:r>
              <a:rPr lang="it-IT" sz="2000" b="1" i="1" dirty="0">
                <a:latin typeface="Times New Roman" pitchFamily="18" charset="0"/>
                <a:cs typeface="Times New Roman" pitchFamily="18" charset="0"/>
              </a:rPr>
              <a:t>fino amore vo sì letamente</a:t>
            </a:r>
            <a:r>
              <a:rPr lang="it-IT" sz="2000" b="1" dirty="0">
                <a:latin typeface="Times New Roman" pitchFamily="18" charset="0"/>
                <a:cs typeface="Times New Roman" pitchFamily="18" charset="0"/>
              </a:rPr>
              <a:t>.</a:t>
            </a:r>
            <a:r>
              <a:rPr lang="it-IT" sz="2000" dirty="0">
                <a:latin typeface="Times New Roman" pitchFamily="18" charset="0"/>
                <a:cs typeface="Times New Roman" pitchFamily="18" charset="0"/>
              </a:rPr>
              <a:t> Pertanto, se si considera quanto sopra, deve apparire chiaro che né il siciliano né l’apulo si possono identificare col più bel volgare d’Italia: abbiamo infatti dimostrato che gli scrittori eloquenti di quelle regioni si sono staccati</a:t>
            </a:r>
            <a:r>
              <a:rPr lang="it-IT" sz="2000" baseline="30000" dirty="0">
                <a:latin typeface="Times New Roman" pitchFamily="18" charset="0"/>
                <a:cs typeface="Times New Roman" pitchFamily="18" charset="0"/>
              </a:rPr>
              <a:t> </a:t>
            </a:r>
            <a:r>
              <a:rPr lang="it-IT" sz="2000" dirty="0">
                <a:latin typeface="Times New Roman" pitchFamily="18" charset="0"/>
                <a:cs typeface="Times New Roman" pitchFamily="18" charset="0"/>
              </a:rPr>
              <a:t>dal proprio volgare.</a:t>
            </a:r>
            <a:endParaRPr lang="sk-SK"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1199</Words>
  <Application>Microsoft Office PowerPoint</Application>
  <PresentationFormat>Prezentácia na obrazovke (4:3)</PresentationFormat>
  <Paragraphs>38</Paragraphs>
  <Slides>18</Slides>
  <Notes>0</Notes>
  <HiddenSlides>0</HiddenSlides>
  <MMClips>0</MMClips>
  <ScaleCrop>false</ScaleCrop>
  <HeadingPairs>
    <vt:vector size="4" baseType="variant">
      <vt:variant>
        <vt:lpstr>Motív</vt:lpstr>
      </vt:variant>
      <vt:variant>
        <vt:i4>1</vt:i4>
      </vt:variant>
      <vt:variant>
        <vt:lpstr>Nadpisy snímok</vt:lpstr>
      </vt:variant>
      <vt:variant>
        <vt:i4>18</vt:i4>
      </vt:variant>
    </vt:vector>
  </HeadingPairs>
  <TitlesOfParts>
    <vt:vector size="19" baseType="lpstr">
      <vt:lpstr>Motív Office</vt:lpstr>
      <vt:lpstr>Snímka 1</vt:lpstr>
      <vt:lpstr>Dante  de vulgari eloquentia</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Si kocka</dc:creator>
  <cp:lastModifiedBy>Si kocka</cp:lastModifiedBy>
  <cp:revision>6</cp:revision>
  <dcterms:created xsi:type="dcterms:W3CDTF">2013-10-20T10:41:05Z</dcterms:created>
  <dcterms:modified xsi:type="dcterms:W3CDTF">2013-10-20T11:36:38Z</dcterms:modified>
</cp:coreProperties>
</file>