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nice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nice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Přímá spojnice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Přímá spojnice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ál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ál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ál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ál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FA03F-6C3B-4403-A216-7714FA4709C3}" type="datetimeFigureOut">
              <a:rPr lang="en-US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FFF4E-529E-4259-A44A-1DDB1859C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13952-97CA-49E5-BB63-12F2C8A85093}" type="datetimeFigureOut">
              <a:rPr lang="en-US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4CFE7-CDFF-4D9F-8DA0-568916585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7EBEE-1851-4738-B472-6E0135C3F19C}" type="datetimeFigureOut">
              <a:rPr lang="en-US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31202-B09F-4C19-8FAC-6251F469E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A11D6F-06A0-45E7-B741-A3AFDFBF8A88}" type="datetimeFigureOut">
              <a:rPr lang="en-US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B4257D7-0776-4AF0-9FA1-869B8BBD2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Přímá spojnice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Přímá spojnice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nice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ál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ál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ál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ál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Přímá spojnice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ED4D5-2F1B-4EFD-9F4E-11515F8B8831}" type="datetimeFigureOut">
              <a:rPr lang="en-US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792A9-8DFE-4019-8BC0-7510143A6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3C2D6-E20D-4EAC-A676-D871C40389B7}" type="datetimeFigureOut">
              <a:rPr lang="en-US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B2B59-E94C-4DAF-A553-0ED218636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FB4FF-46D7-4CDC-BE2E-A39BC94C95EB}" type="datetimeFigureOut">
              <a:rPr lang="en-US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71651-8163-4274-8511-DE35D7E98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5D37EF1-0855-476E-ADC0-F735FC938A9C}" type="datetimeFigureOut">
              <a:rPr lang="en-US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6D7B3A9-1E9F-4997-8ACE-D357C3E311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ACBEF-98D8-4EF5-8A73-53567B597A31}" type="datetimeFigureOut">
              <a:rPr lang="en-US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10BDF-1708-423D-A25E-DE6855992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Přímá spojnice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ál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D4B6AF3-F6C3-436E-90D6-ED9A36BAA7AC}" type="datetimeFigureOut">
              <a:rPr lang="en-US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5CE1043-BC9A-4F9B-89A8-38BEC8F7A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vál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Přímá spojnice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C8C9361-C9BD-4256-AA9E-C6FEE7A79778}" type="datetimeFigureOut">
              <a:rPr lang="en-US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0DF17F8-DC5F-4E09-87E6-059399BBC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FA97901-1AFD-41DC-A57C-49AB8A5BD612}" type="datetimeFigureOut">
              <a:rPr lang="en-US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á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5A0BA7-6588-41B5-BD7A-C8BF4BF4F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2" r:id="rId5"/>
    <p:sldLayoutId id="2147483687" r:id="rId6"/>
    <p:sldLayoutId id="2147483681" r:id="rId7"/>
    <p:sldLayoutId id="2147483688" r:id="rId8"/>
    <p:sldLayoutId id="2147483689" r:id="rId9"/>
    <p:sldLayoutId id="2147483680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El dialèt brehà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en-US" smtClean="0">
                <a:solidFill>
                  <a:srgbClr val="898989"/>
                </a:solidFill>
              </a:rPr>
              <a:t>Na presentasiù de</a:t>
            </a:r>
            <a:br>
              <a:rPr lang="en-US" smtClean="0">
                <a:solidFill>
                  <a:srgbClr val="898989"/>
                </a:solidFill>
              </a:rPr>
            </a:br>
            <a:r>
              <a:rPr lang="en-US" smtClean="0">
                <a:solidFill>
                  <a:srgbClr val="898989"/>
                </a:solidFill>
              </a:rPr>
              <a:t>Daniel Olt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Verbo</a:t>
            </a:r>
            <a:endParaRPr lang="en-US" smtClean="0"/>
          </a:p>
        </p:txBody>
      </p:sp>
      <p:sp>
        <p:nvSpPr>
          <p:cNvPr id="2253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2 coniugazioni:</a:t>
            </a:r>
          </a:p>
          <a:p>
            <a:pPr>
              <a:buFont typeface="Arial" charset="0"/>
              <a:buNone/>
            </a:pPr>
            <a:endParaRPr lang="cs-CZ" smtClean="0"/>
          </a:p>
          <a:p>
            <a:pPr>
              <a:buFont typeface="Arial" charset="0"/>
              <a:buNone/>
            </a:pPr>
            <a:r>
              <a:rPr lang="cs-CZ" smtClean="0"/>
              <a:t>terminano in </a:t>
            </a:r>
            <a:r>
              <a:rPr lang="cs-CZ" i="1" smtClean="0"/>
              <a:t>-à  - Cantà</a:t>
            </a:r>
          </a:p>
          <a:p>
            <a:pPr>
              <a:buFont typeface="Arial" charset="0"/>
              <a:buNone/>
            </a:pPr>
            <a:r>
              <a:rPr lang="cs-CZ" smtClean="0"/>
              <a:t>terminano in </a:t>
            </a:r>
            <a:r>
              <a:rPr lang="cs-CZ" i="1" smtClean="0"/>
              <a:t>-er oppure –ì</a:t>
            </a:r>
            <a:r>
              <a:rPr lang="cs-CZ" smtClean="0"/>
              <a:t> – </a:t>
            </a:r>
            <a:r>
              <a:rPr lang="cs-CZ" i="1" smtClean="0"/>
              <a:t>Lèzer</a:t>
            </a:r>
            <a:r>
              <a:rPr lang="it-IT" i="1" smtClean="0"/>
              <a:t> - Lizì</a:t>
            </a:r>
            <a:r>
              <a:rPr lang="it-IT" smtClean="0"/>
              <a:t> </a:t>
            </a:r>
            <a:r>
              <a:rPr lang="cs-CZ" i="1" smtClean="0"/>
              <a:t> </a:t>
            </a:r>
            <a:endParaRPr lang="it-IT" i="1" smtClean="0"/>
          </a:p>
          <a:p>
            <a:pPr>
              <a:buFont typeface="Arial" charset="0"/>
              <a:buNone/>
            </a:pPr>
            <a:endParaRPr lang="it-IT" i="1" smtClean="0"/>
          </a:p>
          <a:p>
            <a:r>
              <a:rPr lang="it-IT" i="1" smtClean="0"/>
              <a:t>Il verbo irregolare tö (prendere, comprare)</a:t>
            </a:r>
          </a:p>
          <a:p>
            <a:pPr lvl="1"/>
            <a:r>
              <a:rPr lang="it-IT" i="1" smtClean="0">
                <a:solidFill>
                  <a:schemeClr val="accent1"/>
                </a:solidFill>
              </a:rPr>
              <a:t>Òj </a:t>
            </a:r>
            <a:r>
              <a:rPr lang="it-IT" b="1" i="1" smtClean="0">
                <a:solidFill>
                  <a:schemeClr val="accent1"/>
                </a:solidFill>
              </a:rPr>
              <a:t>tö</a:t>
            </a:r>
            <a:r>
              <a:rPr lang="it-IT" i="1" smtClean="0">
                <a:solidFill>
                  <a:schemeClr val="accent1"/>
                </a:solidFill>
              </a:rPr>
              <a:t> en lìber </a:t>
            </a:r>
            <a:r>
              <a:rPr lang="it-IT" i="1" smtClean="0"/>
              <a:t>(Voglio comprare un libro)</a:t>
            </a:r>
          </a:p>
          <a:p>
            <a:pPr>
              <a:buFont typeface="Arial" charset="0"/>
              <a:buNone/>
            </a:pPr>
            <a:endParaRPr lang="cs-CZ" i="1" smtClean="0"/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Indicativo presente</a:t>
            </a:r>
            <a:endParaRPr lang="en-US" smtClean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50825" y="2349500"/>
          <a:ext cx="8578850" cy="3514725"/>
        </p:xfrm>
        <a:graphic>
          <a:graphicData uri="http://schemas.openxmlformats.org/drawingml/2006/table">
            <a:tbl>
              <a:tblPr/>
              <a:tblGrid>
                <a:gridCol w="2859765"/>
                <a:gridCol w="2859765"/>
                <a:gridCol w="2859765"/>
              </a:tblGrid>
              <a:tr h="502077">
                <a:tc>
                  <a:txBody>
                    <a:bodyPr/>
                    <a:lstStyle/>
                    <a:p>
                      <a:r>
                        <a:rPr lang="cs-CZ" sz="2000" b="1" dirty="0">
                          <a:effectLst/>
                        </a:rPr>
                        <a:t>Persona</a:t>
                      </a:r>
                      <a:endParaRPr lang="cs-CZ" sz="20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>
                          <a:effectLst/>
                        </a:rPr>
                        <a:t>1a coniugazione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>
                          <a:effectLst/>
                        </a:rPr>
                        <a:t>2a coniugazione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02077"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mé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i="1">
                          <a:effectLst/>
                        </a:rPr>
                        <a:t>cànte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i="1">
                          <a:effectLst/>
                        </a:rPr>
                        <a:t>córe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02077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té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te </a:t>
                      </a:r>
                      <a:r>
                        <a:rPr lang="cs-CZ" sz="2000" i="1">
                          <a:effectLst/>
                        </a:rPr>
                        <a:t>càntet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te </a:t>
                      </a:r>
                      <a:r>
                        <a:rPr lang="cs-CZ" sz="2000" i="1">
                          <a:effectLst/>
                        </a:rPr>
                        <a:t>córet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02077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lü/lé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el/la </a:t>
                      </a:r>
                      <a:r>
                        <a:rPr lang="cs-CZ" sz="2000" i="1">
                          <a:effectLst/>
                        </a:rPr>
                        <a:t>cànta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el/la </a:t>
                      </a:r>
                      <a:r>
                        <a:rPr lang="cs-CZ" sz="2000" i="1">
                          <a:effectLst/>
                        </a:rPr>
                        <a:t>cór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02077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nóter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i="1">
                          <a:effectLst/>
                        </a:rPr>
                        <a:t>cantóm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i="1">
                          <a:effectLst/>
                        </a:rPr>
                        <a:t>coróm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02077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vóter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i="1">
                          <a:effectLst/>
                        </a:rPr>
                        <a:t>cantíf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i="1">
                          <a:effectLst/>
                        </a:rPr>
                        <a:t>curíf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502077"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lur/lùre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>
                          <a:effectLst/>
                        </a:rPr>
                        <a:t>i/le </a:t>
                      </a:r>
                      <a:r>
                        <a:rPr lang="cs-CZ" sz="2000" i="1">
                          <a:effectLst/>
                        </a:rPr>
                        <a:t>cànta</a:t>
                      </a:r>
                      <a:endParaRPr lang="cs-CZ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effectLst/>
                        </a:rPr>
                        <a:t>i/</a:t>
                      </a:r>
                      <a:r>
                        <a:rPr lang="cs-CZ" sz="2000" dirty="0" err="1">
                          <a:effectLst/>
                        </a:rPr>
                        <a:t>le</a:t>
                      </a:r>
                      <a:r>
                        <a:rPr lang="cs-CZ" sz="2000" dirty="0">
                          <a:effectLst/>
                        </a:rPr>
                        <a:t> </a:t>
                      </a:r>
                      <a:r>
                        <a:rPr lang="cs-CZ" sz="2000" i="1" dirty="0" err="1">
                          <a:effectLst/>
                        </a:rPr>
                        <a:t>cór</a:t>
                      </a:r>
                      <a:endParaRPr lang="cs-CZ" sz="20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23588" name="Rectangle 1"/>
          <p:cNvSpPr>
            <a:spLocks noChangeArrowheads="1"/>
          </p:cNvSpPr>
          <p:nvPr/>
        </p:nvSpPr>
        <p:spPr bwMode="auto">
          <a:xfrm>
            <a:off x="457200" y="2582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>
                <a:cs typeface="Arial" charset="0"/>
              </a:rPr>
              <a:t/>
            </a:r>
            <a:br>
              <a:rPr lang="cs-CZ">
                <a:cs typeface="Arial" charset="0"/>
              </a:rPr>
            </a:br>
            <a:endParaRPr lang="cs-CZ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Forma inter</a:t>
            </a:r>
            <a:r>
              <a:rPr lang="it-IT" smtClean="0"/>
              <a:t>r</a:t>
            </a:r>
            <a:r>
              <a:rPr lang="cs-CZ" smtClean="0"/>
              <a:t>ogativa</a:t>
            </a:r>
            <a:endParaRPr lang="en-US" smtClean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2582863"/>
          <a:ext cx="8229600" cy="2560637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cs-CZ" b="1" dirty="0">
                          <a:effectLst/>
                        </a:rPr>
                        <a:t>Persona</a:t>
                      </a:r>
                      <a:endParaRPr lang="cs-CZ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>
                          <a:effectLst/>
                        </a:rPr>
                        <a:t>1a coniugazione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>
                          <a:effectLst/>
                        </a:rPr>
                        <a:t>2a coniugazione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I sing.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effectLst/>
                        </a:rPr>
                        <a:t>cànte</a:t>
                      </a:r>
                      <a:r>
                        <a:rPr lang="cs-CZ" b="1" i="1" dirty="0" err="1">
                          <a:effectLst/>
                        </a:rPr>
                        <a:t>j</a:t>
                      </a:r>
                      <a:r>
                        <a:rPr lang="cs-CZ" i="1" dirty="0">
                          <a:effectLst/>
                        </a:rPr>
                        <a:t>?</a:t>
                      </a:r>
                      <a:endParaRPr lang="cs-CZ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>
                          <a:effectLst/>
                        </a:rPr>
                        <a:t>córej?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II sing.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effectLst/>
                        </a:rPr>
                        <a:t>càntet</a:t>
                      </a:r>
                      <a:r>
                        <a:rPr lang="cs-CZ" i="1" dirty="0">
                          <a:effectLst/>
                        </a:rPr>
                        <a:t>?</a:t>
                      </a:r>
                      <a:endParaRPr lang="cs-CZ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>
                          <a:effectLst/>
                        </a:rPr>
                        <a:t>córet?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III sing.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effectLst/>
                        </a:rPr>
                        <a:t>cànt</a:t>
                      </a:r>
                      <a:r>
                        <a:rPr lang="cs-CZ" b="1" i="1" dirty="0" err="1">
                          <a:effectLst/>
                        </a:rPr>
                        <a:t>el</a:t>
                      </a:r>
                      <a:r>
                        <a:rPr lang="cs-CZ" i="1" dirty="0">
                          <a:effectLst/>
                        </a:rPr>
                        <a:t>?</a:t>
                      </a:r>
                      <a:r>
                        <a:rPr lang="cs-CZ" dirty="0">
                          <a:effectLst/>
                        </a:rPr>
                        <a:t>/</a:t>
                      </a:r>
                      <a:r>
                        <a:rPr lang="cs-CZ" i="1" dirty="0" err="1">
                          <a:effectLst/>
                        </a:rPr>
                        <a:t>cànte</a:t>
                      </a:r>
                      <a:r>
                        <a:rPr lang="cs-CZ" b="1" i="1" dirty="0" err="1">
                          <a:effectLst/>
                        </a:rPr>
                        <a:t>la</a:t>
                      </a:r>
                      <a:r>
                        <a:rPr lang="cs-CZ" i="1" dirty="0">
                          <a:effectLst/>
                        </a:rPr>
                        <a:t>?</a:t>
                      </a:r>
                      <a:endParaRPr lang="cs-CZ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>
                          <a:effectLst/>
                        </a:rPr>
                        <a:t>córel?</a:t>
                      </a:r>
                      <a:r>
                        <a:rPr lang="cs-CZ">
                          <a:effectLst/>
                        </a:rPr>
                        <a:t>/</a:t>
                      </a:r>
                      <a:r>
                        <a:rPr lang="cs-CZ" i="1">
                          <a:effectLst/>
                        </a:rPr>
                        <a:t>córela?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I plur.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effectLst/>
                        </a:rPr>
                        <a:t>cantóme</a:t>
                      </a:r>
                      <a:r>
                        <a:rPr lang="cs-CZ" b="1" i="1" dirty="0" err="1">
                          <a:effectLst/>
                        </a:rPr>
                        <a:t>j</a:t>
                      </a:r>
                      <a:r>
                        <a:rPr lang="cs-CZ" i="1" dirty="0">
                          <a:effectLst/>
                        </a:rPr>
                        <a:t>?</a:t>
                      </a:r>
                      <a:endParaRPr lang="cs-CZ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effectLst/>
                        </a:rPr>
                        <a:t>corómej</a:t>
                      </a:r>
                      <a:r>
                        <a:rPr lang="cs-CZ" i="1" dirty="0">
                          <a:effectLst/>
                        </a:rPr>
                        <a:t>?</a:t>
                      </a:r>
                      <a:endParaRPr lang="cs-CZ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II plur.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>
                          <a:effectLst/>
                        </a:rPr>
                        <a:t>cantíf?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>
                          <a:effectLst/>
                        </a:rPr>
                        <a:t>curíf?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III plur.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effectLst/>
                        </a:rPr>
                        <a:t>càntej</a:t>
                      </a:r>
                      <a:r>
                        <a:rPr lang="cs-CZ" i="1" dirty="0">
                          <a:effectLst/>
                        </a:rPr>
                        <a:t>?</a:t>
                      </a:r>
                      <a:r>
                        <a:rPr lang="cs-CZ" dirty="0">
                          <a:effectLst/>
                        </a:rPr>
                        <a:t>/</a:t>
                      </a:r>
                      <a:r>
                        <a:rPr lang="cs-CZ" i="1" dirty="0" err="1">
                          <a:effectLst/>
                        </a:rPr>
                        <a:t>càntel</a:t>
                      </a:r>
                      <a:r>
                        <a:rPr lang="cs-CZ" b="1" i="1" dirty="0" err="1">
                          <a:effectLst/>
                        </a:rPr>
                        <a:t>e</a:t>
                      </a:r>
                      <a:r>
                        <a:rPr lang="cs-CZ" i="1" dirty="0">
                          <a:effectLst/>
                        </a:rPr>
                        <a:t>?</a:t>
                      </a:r>
                      <a:endParaRPr lang="cs-CZ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dirty="0" err="1">
                          <a:effectLst/>
                        </a:rPr>
                        <a:t>córej</a:t>
                      </a:r>
                      <a:r>
                        <a:rPr lang="cs-CZ" i="1" dirty="0">
                          <a:effectLst/>
                        </a:rPr>
                        <a:t>?</a:t>
                      </a:r>
                      <a:r>
                        <a:rPr lang="cs-CZ" dirty="0">
                          <a:effectLst/>
                        </a:rPr>
                        <a:t>/</a:t>
                      </a:r>
                      <a:r>
                        <a:rPr lang="cs-CZ" i="1" dirty="0" err="1">
                          <a:effectLst/>
                        </a:rPr>
                        <a:t>córele</a:t>
                      </a:r>
                      <a:r>
                        <a:rPr lang="cs-CZ" i="1" dirty="0">
                          <a:effectLst/>
                        </a:rPr>
                        <a:t>?</a:t>
                      </a:r>
                      <a:endParaRPr lang="cs-CZ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Verbo ausiliare in domanda</a:t>
            </a:r>
            <a:endParaRPr lang="en-US" smtClean="0"/>
          </a:p>
        </p:txBody>
      </p:sp>
      <p:sp>
        <p:nvSpPr>
          <p:cNvPr id="2560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cs-CZ" smtClean="0"/>
          </a:p>
          <a:p>
            <a:r>
              <a:rPr lang="cs-CZ" smtClean="0"/>
              <a:t>Nel dialett</a:t>
            </a:r>
            <a:r>
              <a:rPr lang="it-IT" smtClean="0"/>
              <a:t>o</a:t>
            </a:r>
            <a:r>
              <a:rPr lang="cs-CZ" smtClean="0"/>
              <a:t> della Valle Camonica – verbo ausiliare -  </a:t>
            </a:r>
            <a:r>
              <a:rPr lang="cs-CZ" i="1" smtClean="0"/>
              <a:t>fà </a:t>
            </a:r>
          </a:p>
          <a:p>
            <a:pPr>
              <a:buFont typeface="Arial" charset="0"/>
              <a:buNone/>
            </a:pPr>
            <a:endParaRPr lang="cs-CZ" i="1" smtClean="0"/>
          </a:p>
          <a:p>
            <a:pPr>
              <a:buFont typeface="Arial" charset="0"/>
              <a:buNone/>
            </a:pPr>
            <a:r>
              <a:rPr lang="cs-CZ" i="1" smtClean="0"/>
              <a:t>    </a:t>
            </a:r>
            <a:r>
              <a:rPr lang="cs-CZ" i="1" smtClean="0">
                <a:solidFill>
                  <a:schemeClr val="accent1"/>
                </a:solidFill>
              </a:rPr>
              <a:t>Che fal dí? 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La forma negativa </a:t>
            </a:r>
            <a:endParaRPr lang="en-US" dirty="0" smtClean="0"/>
          </a:p>
        </p:txBody>
      </p:sp>
      <p:sp>
        <p:nvSpPr>
          <p:cNvPr id="2662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Verbo + la particella – </a:t>
            </a:r>
            <a:r>
              <a:rPr lang="cs-CZ" i="1" smtClean="0"/>
              <a:t>mia  </a:t>
            </a:r>
          </a:p>
          <a:p>
            <a:pPr>
              <a:buFont typeface="Arial" charset="0"/>
              <a:buNone/>
            </a:pPr>
            <a:endParaRPr lang="cs-CZ" i="1" smtClean="0"/>
          </a:p>
          <a:p>
            <a:pPr>
              <a:buFont typeface="Arial" charset="0"/>
              <a:buNone/>
            </a:pPr>
            <a:r>
              <a:rPr lang="cs-CZ" i="1" smtClean="0"/>
              <a:t>    </a:t>
            </a:r>
            <a:r>
              <a:rPr lang="cs-CZ" i="1" smtClean="0">
                <a:solidFill>
                  <a:schemeClr val="accent1"/>
                </a:solidFill>
              </a:rPr>
              <a:t>cànte mìa</a:t>
            </a:r>
            <a:endParaRPr lang="en-US" i="1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La classificazione</a:t>
            </a:r>
            <a:endParaRPr lang="en-US" smtClean="0"/>
          </a:p>
        </p:txBody>
      </p:sp>
      <p:sp>
        <p:nvSpPr>
          <p:cNvPr id="1433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Variet</a:t>
            </a:r>
            <a:r>
              <a:rPr lang="it-IT" smtClean="0"/>
              <a:t>à gallo italica  - parlata a Brescia e nella provincia di Mantova</a:t>
            </a:r>
            <a:endParaRPr lang="cs-CZ" smtClean="0"/>
          </a:p>
          <a:p>
            <a:r>
              <a:rPr lang="cs-CZ" smtClean="0"/>
              <a:t>Origini – Latine con influsso di francese</a:t>
            </a:r>
          </a:p>
          <a:p>
            <a:endParaRPr lang="cs-CZ" smtClean="0"/>
          </a:p>
          <a:p>
            <a:r>
              <a:rPr lang="cs-CZ" smtClean="0"/>
              <a:t>Altri influssi – bergam</a:t>
            </a:r>
            <a:r>
              <a:rPr lang="it-IT" smtClean="0"/>
              <a:t>a</a:t>
            </a:r>
            <a:r>
              <a:rPr lang="cs-CZ" smtClean="0"/>
              <a:t>sco, mantovano</a:t>
            </a:r>
          </a:p>
          <a:p>
            <a:endParaRPr lang="cs-CZ" smtClean="0"/>
          </a:p>
          <a:p>
            <a:r>
              <a:rPr lang="cs-CZ" smtClean="0"/>
              <a:t>50 anni fa – la lingua esclusivamente parlata a Brescia </a:t>
            </a:r>
            <a:r>
              <a:rPr lang="it-IT" smtClean="0"/>
              <a:t>e provincia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La fonologia</a:t>
            </a:r>
            <a:endParaRPr lang="en-US" smtClean="0"/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9 vocali 20 consonanti</a:t>
            </a:r>
          </a:p>
          <a:p>
            <a:endParaRPr lang="cs-CZ" smtClean="0"/>
          </a:p>
          <a:p>
            <a:r>
              <a:rPr lang="cs-CZ" smtClean="0"/>
              <a:t>ʧ -&gt; j davanti a una consonante</a:t>
            </a:r>
            <a:r>
              <a:rPr lang="it-IT" smtClean="0"/>
              <a:t> </a:t>
            </a:r>
          </a:p>
          <a:p>
            <a:pPr lvl="2"/>
            <a:r>
              <a:rPr lang="it-IT" sz="2400" i="1" smtClean="0"/>
              <a:t>i è nacc a Bèrghem</a:t>
            </a:r>
            <a:r>
              <a:rPr lang="it-IT" sz="2400" smtClean="0"/>
              <a:t> - [iɛnaʧaˈbɛrgɛm] = sono andati a Bergamo</a:t>
            </a:r>
          </a:p>
          <a:p>
            <a:pPr lvl="2"/>
            <a:r>
              <a:rPr lang="it-IT" sz="2400" i="1" smtClean="0"/>
              <a:t>i è nacc vià</a:t>
            </a:r>
            <a:r>
              <a:rPr lang="it-IT" sz="2400" smtClean="0"/>
              <a:t> - [iɛnajˈvja] = se ne sono andati</a:t>
            </a:r>
          </a:p>
          <a:p>
            <a:pPr lvl="2">
              <a:buFont typeface="Wingdings" pitchFamily="2" charset="2"/>
              <a:buNone/>
            </a:pPr>
            <a:r>
              <a:rPr lang="it-IT" sz="2400" smtClean="0"/>
              <a:t> </a:t>
            </a:r>
            <a:endParaRPr lang="cs-CZ" smtClean="0"/>
          </a:p>
          <a:p>
            <a:r>
              <a:rPr lang="cs-CZ" smtClean="0"/>
              <a:t>s -&gt; h Brescia [ˈbrɛhɔ]</a:t>
            </a:r>
          </a:p>
          <a:p>
            <a:r>
              <a:rPr lang="cs-CZ" smtClean="0"/>
              <a:t>ʎ -&gt; j </a:t>
            </a:r>
            <a:r>
              <a:rPr lang="it-IT" i="1" smtClean="0"/>
              <a:t>vé 'nglià a éder</a:t>
            </a:r>
            <a:r>
              <a:rPr lang="it-IT" smtClean="0"/>
              <a:t> - /venʎaaˈedɛr/</a:t>
            </a:r>
            <a:r>
              <a:rPr lang="cs-CZ" smtClean="0"/>
              <a:t> </a:t>
            </a:r>
            <a:r>
              <a:rPr lang="it-IT" smtClean="0"/>
              <a:t>= vieni di là a vedere</a:t>
            </a:r>
          </a:p>
          <a:p>
            <a:pPr lvl="2">
              <a:buFont typeface="Arial" charset="0"/>
              <a:buNone/>
            </a:pPr>
            <a:r>
              <a:rPr lang="it-IT" sz="2400" i="1" smtClean="0"/>
              <a:t>sbàgliet mìa</a:t>
            </a:r>
            <a:r>
              <a:rPr lang="it-IT" sz="2400" smtClean="0"/>
              <a:t> - /ˈsbaʎet ˈmia/</a:t>
            </a:r>
            <a:r>
              <a:rPr lang="cs-CZ" sz="2400" smtClean="0"/>
              <a:t> </a:t>
            </a:r>
            <a:r>
              <a:rPr lang="it-IT" sz="2400" smtClean="0"/>
              <a:t>= non sbagliarti</a:t>
            </a:r>
          </a:p>
          <a:p>
            <a:pPr lvl="2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assimilazione</a:t>
            </a:r>
            <a:endParaRPr lang="en-US" smtClean="0"/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mtClean="0"/>
              <a:t>Molto dif</a:t>
            </a:r>
            <a:r>
              <a:rPr lang="it-IT" smtClean="0"/>
              <a:t>f</a:t>
            </a:r>
            <a:r>
              <a:rPr lang="cs-CZ" smtClean="0"/>
              <a:t>usa in Bresciano</a:t>
            </a:r>
          </a:p>
          <a:p>
            <a:pPr>
              <a:lnSpc>
                <a:spcPct val="80000"/>
              </a:lnSpc>
            </a:pPr>
            <a:endParaRPr lang="cs-CZ" smtClean="0"/>
          </a:p>
          <a:p>
            <a:pPr>
              <a:lnSpc>
                <a:spcPct val="80000"/>
              </a:lnSpc>
            </a:pPr>
            <a:r>
              <a:rPr lang="cs-CZ" smtClean="0"/>
              <a:t>2 occlusive – 1. viene assorbita 2. geminata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mtClean="0"/>
              <a:t>                          </a:t>
            </a:r>
            <a:r>
              <a:rPr lang="cs-CZ" i="1" smtClean="0">
                <a:solidFill>
                  <a:schemeClr val="accent1"/>
                </a:solidFill>
              </a:rPr>
              <a:t>l'è tròp calt</a:t>
            </a:r>
          </a:p>
          <a:p>
            <a:pPr>
              <a:lnSpc>
                <a:spcPct val="80000"/>
              </a:lnSpc>
            </a:pPr>
            <a:r>
              <a:rPr lang="cs-CZ" i="1" smtClean="0"/>
              <a:t>Una occlusiva davanti a una nasale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i="1" smtClean="0"/>
              <a:t>                          </a:t>
            </a:r>
            <a:r>
              <a:rPr lang="cs-CZ" i="1" smtClean="0">
                <a:solidFill>
                  <a:schemeClr val="accent1"/>
                </a:solidFill>
              </a:rPr>
              <a:t>en gat négher</a:t>
            </a:r>
            <a:endParaRPr lang="cs-CZ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endParaRPr lang="cs-CZ" i="1" smtClean="0"/>
          </a:p>
          <a:p>
            <a:pPr>
              <a:lnSpc>
                <a:spcPct val="80000"/>
              </a:lnSpc>
            </a:pPr>
            <a:r>
              <a:rPr lang="cs-CZ" smtClean="0"/>
              <a:t>N</a:t>
            </a:r>
            <a:r>
              <a:rPr lang="cs-CZ" i="1" smtClean="0"/>
              <a:t> – davanti a K e G diventa </a:t>
            </a:r>
            <a:r>
              <a:rPr lang="cs-CZ" smtClean="0"/>
              <a:t>[ŋ]    - </a:t>
            </a:r>
            <a:r>
              <a:rPr lang="cs-CZ" i="1" smtClean="0">
                <a:solidFill>
                  <a:schemeClr val="accent1"/>
                </a:solidFill>
              </a:rPr>
              <a:t>en ca</a:t>
            </a:r>
            <a:endParaRPr lang="cs-CZ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cs-CZ" smtClean="0"/>
              <a:t>N – davanti a F e V diventa [ɱ] -  </a:t>
            </a:r>
            <a:r>
              <a:rPr lang="cs-CZ" i="1" smtClean="0">
                <a:solidFill>
                  <a:schemeClr val="accent1"/>
                </a:solidFill>
              </a:rPr>
              <a:t>vàghen fò</a:t>
            </a:r>
            <a:endParaRPr lang="cs-CZ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cs-CZ" smtClean="0"/>
              <a:t>N – davanti a P e B diventa M   -  </a:t>
            </a:r>
            <a:r>
              <a:rPr lang="cs-CZ" i="1" smtClean="0">
                <a:solidFill>
                  <a:schemeClr val="accent1"/>
                </a:solidFill>
              </a:rPr>
              <a:t>l'an pasàt</a:t>
            </a:r>
            <a:endParaRPr lang="cs-CZ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mtClean="0"/>
              <a:t>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vocali</a:t>
            </a:r>
            <a:endParaRPr lang="en-US" dirty="0" smtClean="0"/>
          </a:p>
        </p:txBody>
      </p:sp>
      <p:sp>
        <p:nvSpPr>
          <p:cNvPr id="1741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cs-CZ" smtClean="0"/>
              <a:t>i - sic /sik/ (cinque)      -    chiusa</a:t>
            </a:r>
          </a:p>
          <a:p>
            <a:pPr>
              <a:buFont typeface="Arial" charset="0"/>
              <a:buChar char="•"/>
            </a:pPr>
            <a:r>
              <a:rPr lang="cs-CZ" smtClean="0"/>
              <a:t>e - sét /set/ (sete)        -    semichiusa</a:t>
            </a:r>
          </a:p>
          <a:p>
            <a:pPr>
              <a:buFont typeface="Arial" charset="0"/>
              <a:buChar char="•"/>
            </a:pPr>
            <a:r>
              <a:rPr lang="cs-CZ" smtClean="0"/>
              <a:t>ɛ - sèc /sɛk/ (secco)     -    semiaperta</a:t>
            </a:r>
          </a:p>
          <a:p>
            <a:pPr>
              <a:buFont typeface="Arial" charset="0"/>
              <a:buChar char="•"/>
            </a:pPr>
            <a:r>
              <a:rPr lang="cs-CZ" smtClean="0"/>
              <a:t>a - sac /sak/ (sacco)     -    aperta</a:t>
            </a:r>
          </a:p>
          <a:p>
            <a:pPr>
              <a:buFont typeface="Arial" charset="0"/>
              <a:buChar char="•"/>
            </a:pPr>
            <a:r>
              <a:rPr lang="cs-CZ" smtClean="0"/>
              <a:t>o - ciót /tʃot/ (chiodo) -    semichiusa</a:t>
            </a:r>
          </a:p>
          <a:p>
            <a:pPr>
              <a:buFont typeface="Arial" charset="0"/>
              <a:buChar char="•"/>
            </a:pPr>
            <a:r>
              <a:rPr lang="cs-CZ" smtClean="0"/>
              <a:t>ɔ - sòc /sɔk/ (ceppo)    -    semiaperta</a:t>
            </a:r>
          </a:p>
          <a:p>
            <a:pPr>
              <a:buFont typeface="Arial" charset="0"/>
              <a:buChar char="•"/>
            </a:pPr>
            <a:r>
              <a:rPr lang="cs-CZ" b="1" smtClean="0"/>
              <a:t>ø - söt /søt/ (asciutto) -    semichiusa</a:t>
            </a:r>
          </a:p>
          <a:p>
            <a:pPr>
              <a:buFont typeface="Arial" charset="0"/>
              <a:buChar char="•"/>
            </a:pPr>
            <a:r>
              <a:rPr lang="cs-CZ" b="1" smtClean="0"/>
              <a:t>y - mür /myr/ (muro)  -    chiusa</a:t>
            </a:r>
          </a:p>
          <a:p>
            <a:pPr>
              <a:buFont typeface="Arial" charset="0"/>
              <a:buChar char="•"/>
            </a:pPr>
            <a:r>
              <a:rPr lang="cs-CZ" smtClean="0"/>
              <a:t>u - mur /mur/ (gelso)  -    chiusa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La grammatica</a:t>
            </a:r>
            <a:endParaRPr lang="en-US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cs-CZ" smtClean="0"/>
              <a:t>Il sistema grammaticale – simile alle altre lingue romanze</a:t>
            </a:r>
          </a:p>
          <a:p>
            <a:pPr>
              <a:buFont typeface="Arial" charset="0"/>
              <a:buChar char="•"/>
            </a:pPr>
            <a:r>
              <a:rPr lang="cs-CZ" b="1" smtClean="0"/>
              <a:t>Genere:</a:t>
            </a:r>
          </a:p>
          <a:p>
            <a:pPr>
              <a:buFont typeface="Arial" charset="0"/>
              <a:buNone/>
            </a:pPr>
            <a:r>
              <a:rPr lang="cs-CZ" smtClean="0"/>
              <a:t>Fem</a:t>
            </a:r>
            <a:r>
              <a:rPr lang="it-IT" smtClean="0"/>
              <a:t>m</a:t>
            </a:r>
            <a:r>
              <a:rPr lang="cs-CZ" smtClean="0"/>
              <a:t>inile: -a (gatta) oppure consonante (néf)</a:t>
            </a:r>
          </a:p>
          <a:p>
            <a:pPr>
              <a:buFont typeface="Arial" charset="0"/>
              <a:buNone/>
            </a:pPr>
            <a:endParaRPr lang="cs-CZ" smtClean="0"/>
          </a:p>
          <a:p>
            <a:pPr>
              <a:buFont typeface="Arial" charset="0"/>
              <a:buNone/>
            </a:pPr>
            <a:r>
              <a:rPr lang="cs-CZ" smtClean="0"/>
              <a:t>Maschile: consonante - </a:t>
            </a:r>
            <a:r>
              <a:rPr lang="cs-CZ" i="1" smtClean="0"/>
              <a:t>gat, òm oppure vocale accentata – </a:t>
            </a:r>
            <a:r>
              <a:rPr lang="cs-CZ" smtClean="0"/>
              <a:t>cà</a:t>
            </a:r>
            <a:r>
              <a:rPr lang="cs-CZ" i="1" smtClean="0"/>
              <a:t> </a:t>
            </a:r>
            <a:r>
              <a:rPr lang="cs-CZ" smtClean="0"/>
              <a:t> </a:t>
            </a:r>
          </a:p>
          <a:p>
            <a:pPr>
              <a:buFont typeface="Arial" charset="0"/>
              <a:buNone/>
            </a:pPr>
            <a:r>
              <a:rPr lang="cs-CZ" b="1" smtClean="0"/>
              <a:t>                   </a:t>
            </a:r>
          </a:p>
          <a:p>
            <a:pPr>
              <a:buFont typeface="Century Schoolbook" pitchFamily="18" charset="0"/>
              <a:buAutoNum type="arabicPeriod"/>
            </a:pP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Plurale del maschile</a:t>
            </a:r>
            <a:endParaRPr lang="en-US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Se </a:t>
            </a:r>
            <a:r>
              <a:rPr lang="cs-CZ" b="1" dirty="0" err="1" smtClean="0"/>
              <a:t>termina</a:t>
            </a:r>
            <a:r>
              <a:rPr lang="cs-CZ" b="1" dirty="0" smtClean="0"/>
              <a:t> con: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 err="1" smtClean="0"/>
              <a:t>Vocale</a:t>
            </a:r>
            <a:r>
              <a:rPr lang="cs-CZ" i="1" dirty="0" smtClean="0"/>
              <a:t> -  (</a:t>
            </a:r>
            <a:r>
              <a:rPr lang="cs-CZ" i="1" dirty="0" smtClean="0">
                <a:solidFill>
                  <a:schemeClr val="accent1"/>
                </a:solidFill>
              </a:rPr>
              <a:t>en </a:t>
            </a:r>
            <a:r>
              <a:rPr lang="cs-CZ" i="1" dirty="0" err="1">
                <a:solidFill>
                  <a:schemeClr val="accent1"/>
                </a:solidFill>
              </a:rPr>
              <a:t>cà</a:t>
            </a:r>
            <a:r>
              <a:rPr lang="cs-CZ" i="1" dirty="0">
                <a:solidFill>
                  <a:schemeClr val="accent1"/>
                </a:solidFill>
              </a:rPr>
              <a:t> / </a:t>
            </a:r>
            <a:r>
              <a:rPr lang="cs-CZ" i="1" dirty="0" err="1">
                <a:solidFill>
                  <a:schemeClr val="accent1"/>
                </a:solidFill>
              </a:rPr>
              <a:t>du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 smtClean="0">
                <a:solidFill>
                  <a:schemeClr val="accent1"/>
                </a:solidFill>
              </a:rPr>
              <a:t>cà</a:t>
            </a:r>
            <a:r>
              <a:rPr lang="cs-CZ" i="1" dirty="0" smtClean="0"/>
              <a:t>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c</a:t>
            </a:r>
            <a:r>
              <a:rPr lang="pt-BR" dirty="0"/>
              <a:t>, </a:t>
            </a:r>
            <a:r>
              <a:rPr lang="pt-BR" dirty="0" smtClean="0"/>
              <a:t>j</a:t>
            </a:r>
            <a:r>
              <a:rPr lang="pt-BR" dirty="0"/>
              <a:t>, </a:t>
            </a:r>
            <a:r>
              <a:rPr lang="pt-BR" dirty="0" smtClean="0"/>
              <a:t>m</a:t>
            </a:r>
            <a:r>
              <a:rPr lang="pt-BR" dirty="0"/>
              <a:t>, </a:t>
            </a:r>
            <a:r>
              <a:rPr lang="pt-BR" dirty="0" smtClean="0"/>
              <a:t>p</a:t>
            </a:r>
            <a:r>
              <a:rPr lang="pt-BR" dirty="0"/>
              <a:t>, </a:t>
            </a:r>
            <a:r>
              <a:rPr lang="pt-BR" dirty="0" smtClean="0"/>
              <a:t>r</a:t>
            </a:r>
            <a:r>
              <a:rPr lang="pt-BR" dirty="0"/>
              <a:t>, </a:t>
            </a:r>
            <a:r>
              <a:rPr lang="pt-BR" dirty="0" smtClean="0"/>
              <a:t>s</a:t>
            </a:r>
            <a:r>
              <a:rPr lang="cs-CZ" dirty="0" smtClean="0"/>
              <a:t> – (</a:t>
            </a:r>
            <a:r>
              <a:rPr lang="cs-CZ" i="1" dirty="0" smtClean="0">
                <a:solidFill>
                  <a:schemeClr val="accent1"/>
                </a:solidFill>
              </a:rPr>
              <a:t>en </a:t>
            </a:r>
            <a:r>
              <a:rPr lang="cs-CZ" i="1" dirty="0" err="1">
                <a:solidFill>
                  <a:schemeClr val="accent1"/>
                </a:solidFill>
              </a:rPr>
              <a:t>sac</a:t>
            </a:r>
            <a:r>
              <a:rPr lang="cs-CZ" i="1" dirty="0">
                <a:solidFill>
                  <a:schemeClr val="accent1"/>
                </a:solidFill>
              </a:rPr>
              <a:t> / </a:t>
            </a:r>
            <a:r>
              <a:rPr lang="cs-CZ" i="1" dirty="0" err="1">
                <a:solidFill>
                  <a:schemeClr val="accent1"/>
                </a:solidFill>
              </a:rPr>
              <a:t>du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 smtClean="0">
                <a:solidFill>
                  <a:schemeClr val="accent1"/>
                </a:solidFill>
              </a:rPr>
              <a:t>sac</a:t>
            </a:r>
            <a:r>
              <a:rPr lang="cs-CZ" i="1" dirty="0" smtClean="0"/>
              <a:t>)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t</a:t>
            </a:r>
            <a:r>
              <a:rPr lang="cs-CZ" dirty="0" smtClean="0"/>
              <a:t> - </a:t>
            </a:r>
            <a:r>
              <a:rPr lang="cs-CZ" dirty="0" err="1" smtClean="0"/>
              <a:t>cc</a:t>
            </a:r>
            <a:r>
              <a:rPr lang="cs-CZ" dirty="0" smtClean="0"/>
              <a:t>  (</a:t>
            </a:r>
            <a:r>
              <a:rPr lang="cs-CZ" i="1" dirty="0">
                <a:solidFill>
                  <a:schemeClr val="accent1"/>
                </a:solidFill>
              </a:rPr>
              <a:t>en </a:t>
            </a:r>
            <a:r>
              <a:rPr lang="cs-CZ" i="1" dirty="0" err="1">
                <a:solidFill>
                  <a:schemeClr val="accent1"/>
                </a:solidFill>
              </a:rPr>
              <a:t>gat</a:t>
            </a:r>
            <a:r>
              <a:rPr lang="cs-CZ" i="1" dirty="0">
                <a:solidFill>
                  <a:schemeClr val="accent1"/>
                </a:solidFill>
              </a:rPr>
              <a:t> / </a:t>
            </a:r>
            <a:r>
              <a:rPr lang="cs-CZ" i="1" dirty="0" err="1">
                <a:solidFill>
                  <a:schemeClr val="accent1"/>
                </a:solidFill>
              </a:rPr>
              <a:t>du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 smtClean="0">
                <a:solidFill>
                  <a:schemeClr val="accent1"/>
                </a:solidFill>
              </a:rPr>
              <a:t>gacc</a:t>
            </a:r>
            <a:r>
              <a:rPr lang="cs-CZ" i="1" dirty="0" smtClean="0"/>
              <a:t>)</a:t>
            </a: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N -  [</a:t>
            </a:r>
            <a:r>
              <a:rPr lang="cs-CZ" dirty="0"/>
              <a:t>ɲ</a:t>
            </a:r>
            <a:r>
              <a:rPr lang="cs-CZ" dirty="0" smtClean="0"/>
              <a:t>] (</a:t>
            </a:r>
            <a:r>
              <a:rPr lang="cs-CZ" i="1" dirty="0">
                <a:solidFill>
                  <a:schemeClr val="accent1"/>
                </a:solidFill>
              </a:rPr>
              <a:t>en </a:t>
            </a:r>
            <a:r>
              <a:rPr lang="cs-CZ" i="1" dirty="0" err="1">
                <a:solidFill>
                  <a:schemeClr val="accent1"/>
                </a:solidFill>
              </a:rPr>
              <a:t>àzen</a:t>
            </a:r>
            <a:r>
              <a:rPr lang="cs-CZ" i="1" dirty="0">
                <a:solidFill>
                  <a:schemeClr val="accent1"/>
                </a:solidFill>
              </a:rPr>
              <a:t> / </a:t>
            </a:r>
            <a:r>
              <a:rPr lang="cs-CZ" i="1" dirty="0" err="1">
                <a:solidFill>
                  <a:schemeClr val="accent1"/>
                </a:solidFill>
              </a:rPr>
              <a:t>du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 smtClean="0">
                <a:solidFill>
                  <a:schemeClr val="accent1"/>
                </a:solidFill>
              </a:rPr>
              <a:t>àzegn</a:t>
            </a:r>
            <a:r>
              <a:rPr lang="cs-CZ" i="1" dirty="0" smtClean="0"/>
              <a:t>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L -  j (</a:t>
            </a:r>
            <a:r>
              <a:rPr lang="cs-CZ" i="1" dirty="0">
                <a:solidFill>
                  <a:schemeClr val="accent1"/>
                </a:solidFill>
              </a:rPr>
              <a:t>en </a:t>
            </a:r>
            <a:r>
              <a:rPr lang="cs-CZ" i="1" dirty="0" err="1">
                <a:solidFill>
                  <a:schemeClr val="accent1"/>
                </a:solidFill>
              </a:rPr>
              <a:t>caàl</a:t>
            </a:r>
            <a:r>
              <a:rPr lang="cs-CZ" i="1" dirty="0">
                <a:solidFill>
                  <a:schemeClr val="accent1"/>
                </a:solidFill>
              </a:rPr>
              <a:t> / </a:t>
            </a:r>
            <a:r>
              <a:rPr lang="cs-CZ" i="1" dirty="0" err="1">
                <a:solidFill>
                  <a:schemeClr val="accent1"/>
                </a:solidFill>
              </a:rPr>
              <a:t>du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 smtClean="0">
                <a:solidFill>
                  <a:schemeClr val="accent1"/>
                </a:solidFill>
              </a:rPr>
              <a:t>caàj</a:t>
            </a:r>
            <a:r>
              <a:rPr lang="cs-CZ" i="1" dirty="0" smtClean="0"/>
              <a:t>)</a:t>
            </a:r>
            <a:r>
              <a:rPr lang="cs-CZ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Articoli</a:t>
            </a:r>
            <a:endParaRPr lang="en-US" smtClean="0"/>
          </a:p>
        </p:txBody>
      </p:sp>
      <p:sp>
        <p:nvSpPr>
          <p:cNvPr id="2048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Maschile – el (sg), i (pl)</a:t>
            </a:r>
          </a:p>
          <a:p>
            <a:r>
              <a:rPr lang="cs-CZ" smtClean="0"/>
              <a:t>Fe</a:t>
            </a:r>
            <a:r>
              <a:rPr lang="it-IT" smtClean="0"/>
              <a:t>m</a:t>
            </a:r>
            <a:r>
              <a:rPr lang="cs-CZ" smtClean="0"/>
              <a:t>minile – la (sg), le (pl)</a:t>
            </a:r>
          </a:p>
          <a:p>
            <a:endParaRPr lang="cs-CZ" smtClean="0"/>
          </a:p>
          <a:p>
            <a:r>
              <a:rPr lang="cs-CZ" smtClean="0"/>
              <a:t>Maschile – en</a:t>
            </a:r>
          </a:p>
          <a:p>
            <a:r>
              <a:rPr lang="cs-CZ" smtClean="0"/>
              <a:t>Fe</a:t>
            </a:r>
            <a:r>
              <a:rPr lang="it-IT" smtClean="0"/>
              <a:t>m</a:t>
            </a:r>
            <a:r>
              <a:rPr lang="cs-CZ" smtClean="0"/>
              <a:t>minile – ena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Superlativo</a:t>
            </a:r>
            <a:endParaRPr lang="en-US" smtClean="0"/>
          </a:p>
        </p:txBody>
      </p:sp>
      <p:sp>
        <p:nvSpPr>
          <p:cNvPr id="2150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Agget</a:t>
            </a:r>
            <a:r>
              <a:rPr lang="it-IT" smtClean="0"/>
              <a:t>t</a:t>
            </a:r>
            <a:r>
              <a:rPr lang="cs-CZ" smtClean="0"/>
              <a:t>ivo + </a:t>
            </a:r>
            <a:r>
              <a:rPr lang="cs-CZ" i="1" smtClean="0"/>
              <a:t>fés   </a:t>
            </a:r>
            <a:r>
              <a:rPr lang="cs-CZ" smtClean="0"/>
              <a:t>(seguono il nome)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mtClean="0">
                <a:solidFill>
                  <a:schemeClr val="accent1"/>
                </a:solidFill>
              </a:rPr>
              <a:t>'</a:t>
            </a:r>
            <a:r>
              <a:rPr lang="cs-CZ" i="1" smtClean="0">
                <a:solidFill>
                  <a:schemeClr val="accent1"/>
                </a:solidFill>
              </a:rPr>
              <a:t>na maöla dólsa fés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i="1" smtClean="0"/>
          </a:p>
          <a:p>
            <a:pPr>
              <a:lnSpc>
                <a:spcPct val="90000"/>
              </a:lnSpc>
            </a:pPr>
            <a:r>
              <a:rPr lang="cs-CZ" smtClean="0"/>
              <a:t>Gran + agge</a:t>
            </a:r>
            <a:r>
              <a:rPr lang="it-IT" smtClean="0"/>
              <a:t>t</a:t>
            </a:r>
            <a:r>
              <a:rPr lang="cs-CZ" smtClean="0"/>
              <a:t>tivo (precedono il nome)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i="1" smtClean="0">
                <a:solidFill>
                  <a:schemeClr val="accent1"/>
                </a:solidFill>
              </a:rPr>
              <a:t>du gran bèj caàj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i="1" smtClean="0"/>
          </a:p>
          <a:p>
            <a:pPr>
              <a:lnSpc>
                <a:spcPct val="90000"/>
              </a:lnSpc>
            </a:pPr>
            <a:r>
              <a:rPr lang="cs-CZ" smtClean="0"/>
              <a:t>Ripetizione del agge</a:t>
            </a:r>
            <a:r>
              <a:rPr lang="it-IT" smtClean="0"/>
              <a:t>t</a:t>
            </a:r>
            <a:r>
              <a:rPr lang="cs-CZ" smtClean="0"/>
              <a:t>tivo + il suffisso </a:t>
            </a:r>
            <a:r>
              <a:rPr lang="cs-CZ" i="1" smtClean="0"/>
              <a:t>-ènt/-ènta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i="1" smtClean="0">
                <a:solidFill>
                  <a:schemeClr val="accent1"/>
                </a:solidFill>
              </a:rPr>
              <a:t>gh'è za ciar ciarènt</a:t>
            </a:r>
            <a:endParaRPr lang="en-US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830</TotalTime>
  <Words>446</Words>
  <Application>Microsoft Office PowerPoint</Application>
  <PresentationFormat>On-screen Show (4:3)</PresentationFormat>
  <Paragraphs>133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Modello struttura</vt:lpstr>
      </vt:variant>
      <vt:variant>
        <vt:i4>7</vt:i4>
      </vt:variant>
      <vt:variant>
        <vt:lpstr>Titoli diapositive</vt:lpstr>
      </vt:variant>
      <vt:variant>
        <vt:i4>14</vt:i4>
      </vt:variant>
    </vt:vector>
  </HeadingPairs>
  <TitlesOfParts>
    <vt:vector size="26" baseType="lpstr">
      <vt:lpstr>Arial</vt:lpstr>
      <vt:lpstr>Century Schoolbook</vt:lpstr>
      <vt:lpstr>Wingdings</vt:lpstr>
      <vt:lpstr>Wingdings 2</vt:lpstr>
      <vt:lpstr>Calibri</vt:lpstr>
      <vt:lpstr>Arkýř</vt:lpstr>
      <vt:lpstr>Arkýř</vt:lpstr>
      <vt:lpstr>Arkýř</vt:lpstr>
      <vt:lpstr>Arkýř</vt:lpstr>
      <vt:lpstr>Arkýř</vt:lpstr>
      <vt:lpstr>Arkýř</vt:lpstr>
      <vt:lpstr>Arkýř</vt:lpstr>
      <vt:lpstr>EL DIALÈT BREHÀ</vt:lpstr>
      <vt:lpstr>LA CLASSIFICAZIONE</vt:lpstr>
      <vt:lpstr>LA FONOLOGIA</vt:lpstr>
      <vt:lpstr>ASSIMILAZIONE</vt:lpstr>
      <vt:lpstr>LE VOCALI</vt:lpstr>
      <vt:lpstr>LA GRAMMATICA</vt:lpstr>
      <vt:lpstr>PLURALE DEL MASCHILE</vt:lpstr>
      <vt:lpstr>ARTICOLI</vt:lpstr>
      <vt:lpstr>SUPERLATIVO</vt:lpstr>
      <vt:lpstr>VERBO</vt:lpstr>
      <vt:lpstr>INDICATIVO PRESENTE</vt:lpstr>
      <vt:lpstr>FORMA INTERROGATIVA</vt:lpstr>
      <vt:lpstr>VERBO AUSILIARE IN DOMANDA</vt:lpstr>
      <vt:lpstr>LA FORMA NEGATIVA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Dundee</dc:creator>
  <cp:lastModifiedBy>claudio.minelli</cp:lastModifiedBy>
  <cp:revision>18</cp:revision>
  <dcterms:created xsi:type="dcterms:W3CDTF">2013-11-03T09:41:42Z</dcterms:created>
  <dcterms:modified xsi:type="dcterms:W3CDTF">2013-11-04T22:03:23Z</dcterms:modified>
</cp:coreProperties>
</file>